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3"/>
  </p:notesMasterIdLst>
  <p:handoutMasterIdLst>
    <p:handoutMasterId r:id="rId114"/>
  </p:handoutMasterIdLst>
  <p:sldIdLst>
    <p:sldId id="281" r:id="rId2"/>
    <p:sldId id="283" r:id="rId3"/>
    <p:sldId id="309" r:id="rId4"/>
    <p:sldId id="421" r:id="rId5"/>
    <p:sldId id="286" r:id="rId6"/>
    <p:sldId id="288" r:id="rId7"/>
    <p:sldId id="289" r:id="rId8"/>
    <p:sldId id="290" r:id="rId9"/>
    <p:sldId id="291" r:id="rId10"/>
    <p:sldId id="292" r:id="rId11"/>
    <p:sldId id="293" r:id="rId12"/>
    <p:sldId id="294" r:id="rId13"/>
    <p:sldId id="295" r:id="rId14"/>
    <p:sldId id="296" r:id="rId15"/>
    <p:sldId id="297" r:id="rId16"/>
    <p:sldId id="298" r:id="rId17"/>
    <p:sldId id="303" r:id="rId18"/>
    <p:sldId id="299" r:id="rId19"/>
    <p:sldId id="300" r:id="rId20"/>
    <p:sldId id="301" r:id="rId21"/>
    <p:sldId id="379" r:id="rId22"/>
    <p:sldId id="327" r:id="rId23"/>
    <p:sldId id="380" r:id="rId24"/>
    <p:sldId id="378" r:id="rId25"/>
    <p:sldId id="328" r:id="rId26"/>
    <p:sldId id="311" r:id="rId27"/>
    <p:sldId id="310" r:id="rId28"/>
    <p:sldId id="304" r:id="rId29"/>
    <p:sldId id="415" r:id="rId30"/>
    <p:sldId id="416" r:id="rId31"/>
    <p:sldId id="417" r:id="rId32"/>
    <p:sldId id="420" r:id="rId33"/>
    <p:sldId id="412" r:id="rId34"/>
    <p:sldId id="414" r:id="rId35"/>
    <p:sldId id="391" r:id="rId36"/>
    <p:sldId id="392" r:id="rId37"/>
    <p:sldId id="393" r:id="rId38"/>
    <p:sldId id="394" r:id="rId39"/>
    <p:sldId id="395" r:id="rId40"/>
    <p:sldId id="396" r:id="rId41"/>
    <p:sldId id="397" r:id="rId42"/>
    <p:sldId id="398" r:id="rId43"/>
    <p:sldId id="399" r:id="rId44"/>
    <p:sldId id="400" r:id="rId45"/>
    <p:sldId id="401" r:id="rId46"/>
    <p:sldId id="367" r:id="rId47"/>
    <p:sldId id="418" r:id="rId48"/>
    <p:sldId id="419" r:id="rId49"/>
    <p:sldId id="307" r:id="rId50"/>
    <p:sldId id="312" r:id="rId51"/>
    <p:sldId id="313" r:id="rId52"/>
    <p:sldId id="314" r:id="rId53"/>
    <p:sldId id="315" r:id="rId54"/>
    <p:sldId id="316" r:id="rId55"/>
    <p:sldId id="317" r:id="rId56"/>
    <p:sldId id="318" r:id="rId57"/>
    <p:sldId id="319" r:id="rId58"/>
    <p:sldId id="321" r:id="rId59"/>
    <p:sldId id="320" r:id="rId60"/>
    <p:sldId id="324" r:id="rId61"/>
    <p:sldId id="325" r:id="rId62"/>
    <p:sldId id="326" r:id="rId63"/>
    <p:sldId id="329" r:id="rId64"/>
    <p:sldId id="445" r:id="rId65"/>
    <p:sldId id="422" r:id="rId66"/>
    <p:sldId id="423" r:id="rId67"/>
    <p:sldId id="425" r:id="rId68"/>
    <p:sldId id="426" r:id="rId69"/>
    <p:sldId id="427" r:id="rId70"/>
    <p:sldId id="428" r:id="rId71"/>
    <p:sldId id="429" r:id="rId72"/>
    <p:sldId id="446" r:id="rId73"/>
    <p:sldId id="430" r:id="rId74"/>
    <p:sldId id="431" r:id="rId75"/>
    <p:sldId id="432" r:id="rId76"/>
    <p:sldId id="433" r:id="rId77"/>
    <p:sldId id="434" r:id="rId78"/>
    <p:sldId id="447" r:id="rId79"/>
    <p:sldId id="435" r:id="rId80"/>
    <p:sldId id="436" r:id="rId81"/>
    <p:sldId id="437" r:id="rId82"/>
    <p:sldId id="438" r:id="rId83"/>
    <p:sldId id="439" r:id="rId84"/>
    <p:sldId id="440" r:id="rId85"/>
    <p:sldId id="441" r:id="rId86"/>
    <p:sldId id="442" r:id="rId87"/>
    <p:sldId id="443" r:id="rId88"/>
    <p:sldId id="424" r:id="rId89"/>
    <p:sldId id="444"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365" r:id="rId109"/>
    <p:sldId id="366" r:id="rId110"/>
    <p:sldId id="323" r:id="rId111"/>
    <p:sldId id="308" r:id="rId112"/>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26" autoAdjust="0"/>
    <p:restoredTop sz="93943" autoAdjust="0"/>
  </p:normalViewPr>
  <p:slideViewPr>
    <p:cSldViewPr snapToGrid="0" snapToObjects="1">
      <p:cViewPr varScale="1">
        <p:scale>
          <a:sx n="78" d="100"/>
          <a:sy n="78" d="100"/>
        </p:scale>
        <p:origin x="-296"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notesMaster" Target="notesMasters/notesMaster1.xml"/><Relationship Id="rId114" Type="http://schemas.openxmlformats.org/officeDocument/2006/relationships/handoutMaster" Target="handoutMasters/handoutMaster1.xml"/><Relationship Id="rId115" Type="http://schemas.openxmlformats.org/officeDocument/2006/relationships/printerSettings" Target="printerSettings/printerSettings1.bin"/><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28/09/17</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28/09/17</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Rot="1" noChangeAspect="1" noChangeArrowheads="1" noTextEdit="1"/>
          </p:cNvSpPr>
          <p:nvPr>
            <p:ph type="sldImg"/>
          </p:nvPr>
        </p:nvSpPr>
        <p:spPr>
          <a:xfrm>
            <a:off x="1144588" y="685800"/>
            <a:ext cx="4572000" cy="3429000"/>
          </a:xfrm>
          <a:ln/>
        </p:spPr>
      </p:sp>
      <p:sp>
        <p:nvSpPr>
          <p:cNvPr id="2437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t>Social Game: a pattern of multi-agent interactions whose function is to modify the social state existing within and across the participants.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1144588" y="685800"/>
            <a:ext cx="4572000" cy="3429000"/>
          </a:xfrm>
          <a:ln/>
        </p:spPr>
      </p:sp>
      <p:sp>
        <p:nvSpPr>
          <p:cNvPr id="2416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Slide Image Placeholder 1"/>
          <p:cNvSpPr>
            <a:spLocks noGrp="1" noRot="1" noChangeAspect="1" noTextEdit="1"/>
          </p:cNvSpPr>
          <p:nvPr>
            <p:ph type="sldImg"/>
          </p:nvPr>
        </p:nvSpPr>
        <p:spPr>
          <a:ln/>
        </p:spPr>
      </p:sp>
      <p:sp>
        <p:nvSpPr>
          <p:cNvPr id="253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spcBef>
                <a:spcPct val="0"/>
              </a:spcBef>
            </a:pPr>
            <a:r>
              <a:rPr lang="en-US"/>
              <a:t>Goffman</a:t>
            </a:r>
            <a:r>
              <a:rPr lang="ja-JP" altLang="en-US"/>
              <a:t>’</a:t>
            </a:r>
            <a:r>
              <a:rPr lang="en-US"/>
              <a:t>s Dramaturgical analysis provides a method to capture normal interaction patterns. </a:t>
            </a:r>
          </a:p>
          <a:p>
            <a:pPr>
              <a:spcBef>
                <a:spcPct val="0"/>
              </a:spcBef>
            </a:pPr>
            <a:endParaRPr lang="en-US"/>
          </a:p>
          <a:p>
            <a:pPr>
              <a:spcBef>
                <a:spcPct val="0"/>
              </a:spcBef>
            </a:pPr>
            <a:r>
              <a:rPr lang="en-US"/>
              <a:t>To create dramatically interesting base of social games for our model, we applied dramaturgical analysis to the HBO show </a:t>
            </a:r>
            <a:r>
              <a:rPr lang="en-US" i="1"/>
              <a:t>Sex and the City.  </a:t>
            </a:r>
            <a:r>
              <a:rPr lang="en-US"/>
              <a:t> We used sex in the city because the volume knob turned up to 11!</a:t>
            </a:r>
            <a:endParaRPr lang="en-US" i="1"/>
          </a:p>
          <a:p>
            <a:pPr>
              <a:spcBef>
                <a:spcPct val="0"/>
              </a:spcBef>
            </a:pPr>
            <a:endParaRPr lang="en-US" i="1"/>
          </a:p>
          <a:p>
            <a:pPr>
              <a:spcBef>
                <a:spcPct val="0"/>
              </a:spcBef>
            </a:pPr>
            <a:r>
              <a:rPr lang="en-US"/>
              <a:t>This study gave us an idea as to what the basic structure of social games needed to be and how personality specific variation looked.</a:t>
            </a:r>
          </a:p>
        </p:txBody>
      </p:sp>
      <p:sp>
        <p:nvSpPr>
          <p:cNvPr id="253956"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Trebuchet MS" charset="0"/>
                <a:ea typeface="ＭＳ Ｐゴシック" charset="0"/>
                <a:cs typeface="Arial" charset="0"/>
              </a:defRPr>
            </a:lvl1pPr>
            <a:lvl2pPr marL="742950" indent="-285750">
              <a:defRPr>
                <a:solidFill>
                  <a:schemeClr val="tx1"/>
                </a:solidFill>
                <a:latin typeface="Trebuchet MS" charset="0"/>
                <a:ea typeface="Arial" charset="0"/>
                <a:cs typeface="Arial" charset="0"/>
              </a:defRPr>
            </a:lvl2pPr>
            <a:lvl3pPr marL="1143000" indent="-228600">
              <a:defRPr>
                <a:solidFill>
                  <a:schemeClr val="tx1"/>
                </a:solidFill>
                <a:latin typeface="Trebuchet MS" charset="0"/>
                <a:ea typeface="Arial" charset="0"/>
                <a:cs typeface="Arial" charset="0"/>
              </a:defRPr>
            </a:lvl3pPr>
            <a:lvl4pPr marL="1600200" indent="-228600">
              <a:defRPr>
                <a:solidFill>
                  <a:schemeClr val="tx1"/>
                </a:solidFill>
                <a:latin typeface="Trebuchet MS" charset="0"/>
                <a:ea typeface="Arial" charset="0"/>
                <a:cs typeface="Arial" charset="0"/>
              </a:defRPr>
            </a:lvl4pPr>
            <a:lvl5pPr marL="2057400" indent="-228600">
              <a:defRPr>
                <a:solidFill>
                  <a:schemeClr val="tx1"/>
                </a:solidFill>
                <a:latin typeface="Trebuchet MS" charset="0"/>
                <a:ea typeface="Arial" charset="0"/>
                <a:cs typeface="Arial" charset="0"/>
              </a:defRPr>
            </a:lvl5pPr>
            <a:lvl6pPr marL="2514600" indent="-228600" fontAlgn="base">
              <a:spcBef>
                <a:spcPct val="0"/>
              </a:spcBef>
              <a:spcAft>
                <a:spcPct val="0"/>
              </a:spcAft>
              <a:defRPr>
                <a:solidFill>
                  <a:schemeClr val="tx1"/>
                </a:solidFill>
                <a:latin typeface="Trebuchet MS" charset="0"/>
                <a:ea typeface="Arial" charset="0"/>
                <a:cs typeface="Arial" charset="0"/>
              </a:defRPr>
            </a:lvl6pPr>
            <a:lvl7pPr marL="2971800" indent="-228600" fontAlgn="base">
              <a:spcBef>
                <a:spcPct val="0"/>
              </a:spcBef>
              <a:spcAft>
                <a:spcPct val="0"/>
              </a:spcAft>
              <a:defRPr>
                <a:solidFill>
                  <a:schemeClr val="tx1"/>
                </a:solidFill>
                <a:latin typeface="Trebuchet MS" charset="0"/>
                <a:ea typeface="Arial" charset="0"/>
                <a:cs typeface="Arial" charset="0"/>
              </a:defRPr>
            </a:lvl7pPr>
            <a:lvl8pPr marL="3429000" indent="-228600" fontAlgn="base">
              <a:spcBef>
                <a:spcPct val="0"/>
              </a:spcBef>
              <a:spcAft>
                <a:spcPct val="0"/>
              </a:spcAft>
              <a:defRPr>
                <a:solidFill>
                  <a:schemeClr val="tx1"/>
                </a:solidFill>
                <a:latin typeface="Trebuchet MS" charset="0"/>
                <a:ea typeface="Arial" charset="0"/>
                <a:cs typeface="Arial" charset="0"/>
              </a:defRPr>
            </a:lvl8pPr>
            <a:lvl9pPr marL="3886200" indent="-228600" fontAlgn="base">
              <a:spcBef>
                <a:spcPct val="0"/>
              </a:spcBef>
              <a:spcAft>
                <a:spcPct val="0"/>
              </a:spcAft>
              <a:defRPr>
                <a:solidFill>
                  <a:schemeClr val="tx1"/>
                </a:solidFill>
                <a:latin typeface="Trebuchet MS" charset="0"/>
                <a:ea typeface="Arial" charset="0"/>
                <a:cs typeface="Arial" charset="0"/>
              </a:defRPr>
            </a:lvl9pPr>
          </a:lstStyle>
          <a:p>
            <a:pPr algn="r"/>
            <a:fld id="{C5B3D2BD-C141-3C4C-8C0F-4D375A252CD2}" type="slidenum">
              <a:rPr lang="en-US" sz="1200">
                <a:latin typeface="Calibri" charset="0"/>
              </a:rPr>
              <a:pPr algn="r"/>
              <a:t>102</a:t>
            </a:fld>
            <a:endParaRPr lang="en-US" sz="1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28/09/17</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19038BA7-713C-2544-8829-1AE6272C1240}" type="datetime1">
              <a:rPr lang="fr-FR" smtClean="0"/>
              <a:t>28/09/17</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90F72DDC-563B-C341-83C2-E73D8B258BF3}" type="datetime1">
              <a:rPr lang="fr-FR" smtClean="0"/>
              <a:t>28/09/17</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213233DE-E2B7-914A-A9A2-B94007DE19EE}" type="datetime1">
              <a:rPr lang="fr-FR" smtClean="0"/>
              <a:t>28/09/17</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42B5CCB-00AF-494F-BB8F-8549A9D97B0C}" type="datetime1">
              <a:rPr lang="fr-FR" smtClean="0"/>
              <a:t>28/09/17</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982A0D6-A7C2-DA44-8C91-0D82881601ED}" type="datetime1">
              <a:rPr lang="fr-FR" smtClean="0"/>
              <a:t>28/09/17</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D85F28E-A20A-254E-B4B9-91D136105DD0}" type="datetime1">
              <a:rPr lang="fr-FR" smtClean="0"/>
              <a:t>28/09/17</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85CF27B-BDCC-420F-B4BC-D62A30164CEE}" type="datetimeFigureOut">
              <a:rPr lang="de-DE"/>
              <a:pPr>
                <a:defRPr/>
              </a:pPr>
              <a:t>28/09/17</a:t>
            </a:fld>
            <a:endParaRPr lang="de-AT"/>
          </a:p>
        </p:txBody>
      </p:sp>
      <p:sp>
        <p:nvSpPr>
          <p:cNvPr id="3" name="Footer Placeholder 4"/>
          <p:cNvSpPr>
            <a:spLocks noGrp="1"/>
          </p:cNvSpPr>
          <p:nvPr>
            <p:ph type="ftr" sz="quarter" idx="11"/>
          </p:nvPr>
        </p:nvSpPr>
        <p:spPr/>
        <p:txBody>
          <a:bodyPr/>
          <a:lstStyle>
            <a:lvl1pPr>
              <a:defRPr/>
            </a:lvl1pPr>
          </a:lstStyle>
          <a:p>
            <a:pPr>
              <a:defRPr/>
            </a:pPr>
            <a:endParaRPr lang="de-AT"/>
          </a:p>
        </p:txBody>
      </p:sp>
      <p:sp>
        <p:nvSpPr>
          <p:cNvPr id="4" name="Slide Number Placeholder 5"/>
          <p:cNvSpPr>
            <a:spLocks noGrp="1"/>
          </p:cNvSpPr>
          <p:nvPr>
            <p:ph type="sldNum" sz="quarter" idx="12"/>
          </p:nvPr>
        </p:nvSpPr>
        <p:spPr/>
        <p:txBody>
          <a:bodyPr/>
          <a:lstStyle>
            <a:lvl1pPr>
              <a:defRPr/>
            </a:lvl1pPr>
          </a:lstStyle>
          <a:p>
            <a:pPr>
              <a:defRPr/>
            </a:pPr>
            <a:fld id="{79431FF0-C793-4A4A-87BA-B6E4E6D54233}" type="slidenum">
              <a:rPr lang="de-AT"/>
              <a:pPr>
                <a:defRPr/>
              </a:pPr>
              <a:t>‹#›</a:t>
            </a:fld>
            <a:endParaRPr lang="de-AT"/>
          </a:p>
        </p:txBody>
      </p:sp>
    </p:spTree>
    <p:extLst>
      <p:ext uri="{BB962C8B-B14F-4D97-AF65-F5344CB8AC3E}">
        <p14:creationId xmlns:p14="http://schemas.microsoft.com/office/powerpoint/2010/main" val="246871025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25865"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FAED594A-145F-964F-8801-3C0B09F2379E}" type="datetime1">
              <a:rPr lang="fr-FR" smtClean="0"/>
              <a:t>28/09/17</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Chemins</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Cinématographie</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baseline="0" dirty="0" smtClean="0">
                <a:ln>
                  <a:noFill/>
                </a:ln>
                <a:solidFill>
                  <a:schemeClr val="bg1"/>
                </a:solidFill>
              </a:rPr>
              <a:t>SIMS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Comportements</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Machines d’états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Références</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 id="2147483657" r:id="rId9"/>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e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8.xml"/><Relationship Id="rId2" Type="http://schemas.openxmlformats.org/officeDocument/2006/relationships/image" Target="../media/image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png"/><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28.png"/><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30.png"/><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http://research.microsoft.com/users/lh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4.jpg"/><Relationship Id="rId4" Type="http://schemas.openxmlformats.org/officeDocument/2006/relationships/image" Target="../media/image55.jpg"/><Relationship Id="rId1" Type="http://schemas.openxmlformats.org/officeDocument/2006/relationships/slideLayout" Target="../slideLayouts/slideLayout7.xml"/><Relationship Id="rId2" Type="http://schemas.openxmlformats.org/officeDocument/2006/relationships/image" Target="../media/image53.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en-US" sz="4000" dirty="0" smtClean="0">
                <a:solidFill>
                  <a:schemeClr val="tx1"/>
                </a:solidFill>
              </a:rPr>
              <a:t>HMIN</a:t>
            </a:r>
            <a:r>
              <a:rPr lang="fr-FR" sz="4000" dirty="0" smtClean="0">
                <a:solidFill>
                  <a:schemeClr val="tx1"/>
                </a:solidFill>
              </a:rPr>
              <a:t> </a:t>
            </a:r>
            <a:r>
              <a:rPr lang="fr-FR" sz="4000" dirty="0" smtClean="0">
                <a:solidFill>
                  <a:schemeClr val="tx1"/>
                </a:solidFill>
              </a:rPr>
              <a:t>317 – Moteur de Jeux</a:t>
            </a:r>
            <a:br>
              <a:rPr lang="fr-FR" sz="4000" dirty="0" smtClean="0">
                <a:solidFill>
                  <a:schemeClr val="tx1"/>
                </a:solidFill>
              </a:rPr>
            </a:br>
            <a:r>
              <a:rPr lang="fr-FR" sz="4000" dirty="0" smtClean="0">
                <a:solidFill>
                  <a:schemeClr val="tx1"/>
                </a:solidFill>
              </a:rPr>
              <a:t/>
            </a:r>
            <a:br>
              <a:rPr lang="fr-FR" sz="4000" dirty="0" smtClean="0">
                <a:solidFill>
                  <a:schemeClr val="tx1"/>
                </a:solidFill>
              </a:rPr>
            </a:br>
            <a:r>
              <a:rPr lang="fr-FR" sz="3200" i="1" dirty="0" smtClean="0">
                <a:solidFill>
                  <a:schemeClr val="tx1"/>
                </a:solidFill>
              </a:rPr>
              <a:t>Intelligence artificielle pour le jeu vidéo</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smtClean="0">
                <a:hlinkClick r:id="rId2"/>
              </a:rPr>
              <a:t>Remi.ronfard@inria.fr</a:t>
            </a:r>
            <a:endParaRPr lang="fr-FR" sz="1800" dirty="0" smtClean="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Parcours « best-first »</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Capture d’écran 2014-11-28 à 06.54.39.png"/>
          <p:cNvPicPr/>
          <p:nvPr/>
        </p:nvPicPr>
        <p:blipFill>
          <a:blip r:embed="rId2">
            <a:extLst/>
          </a:blip>
          <a:stretch>
            <a:fillRect/>
          </a:stretch>
        </p:blipFill>
        <p:spPr>
          <a:xfrm>
            <a:off x="1077910" y="1638300"/>
            <a:ext cx="6988180" cy="4247127"/>
          </a:xfrm>
          <a:prstGeom prst="rect">
            <a:avLst/>
          </a:prstGeom>
          <a:ln w="12700">
            <a:miter lim="400000"/>
          </a:ln>
        </p:spPr>
      </p:pic>
    </p:spTree>
    <p:extLst>
      <p:ext uri="{BB962C8B-B14F-4D97-AF65-F5344CB8AC3E}">
        <p14:creationId xmlns:p14="http://schemas.microsoft.com/office/powerpoint/2010/main" val="1122022586"/>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idx="4294967295"/>
          </p:nvPr>
        </p:nvSpPr>
        <p:spPr/>
        <p:txBody>
          <a:bodyPr/>
          <a:lstStyle/>
          <a:p>
            <a:r>
              <a:rPr lang="en-US">
                <a:latin typeface="Calibri" charset="0"/>
              </a:rPr>
              <a:t>Definition of social game</a:t>
            </a:r>
          </a:p>
        </p:txBody>
      </p:sp>
      <p:sp>
        <p:nvSpPr>
          <p:cNvPr id="242691" name="Rectangle 3"/>
          <p:cNvSpPr>
            <a:spLocks noGrp="1" noChangeArrowheads="1"/>
          </p:cNvSpPr>
          <p:nvPr>
            <p:ph type="body" idx="4294967295"/>
          </p:nvPr>
        </p:nvSpPr>
        <p:spPr>
          <a:xfrm>
            <a:off x="228600" y="1752600"/>
            <a:ext cx="8305800" cy="3886200"/>
          </a:xfrm>
        </p:spPr>
        <p:txBody>
          <a:bodyPr>
            <a:normAutofit fontScale="92500" lnSpcReduction="10000"/>
          </a:bodyPr>
          <a:lstStyle/>
          <a:p>
            <a:pPr marL="533400" indent="-533400">
              <a:buFont typeface="Wingdings" charset="0"/>
              <a:buNone/>
            </a:pPr>
            <a:r>
              <a:rPr lang="en-US">
                <a:latin typeface="Calibri" charset="0"/>
              </a:rPr>
              <a:t>	A pattern of multi-agent interactions whose function is to modify the social state existing within and across the participants.</a:t>
            </a:r>
          </a:p>
          <a:p>
            <a:pPr marL="533400" indent="-533400">
              <a:buFont typeface="Wingdings" charset="0"/>
              <a:buNone/>
            </a:pPr>
            <a:endParaRPr lang="en-US">
              <a:latin typeface="Calibri" charset="0"/>
            </a:endParaRPr>
          </a:p>
          <a:p>
            <a:pPr marL="533400" indent="-533400"/>
            <a:r>
              <a:rPr lang="en-US" sz="2800">
                <a:latin typeface="Calibri" charset="0"/>
              </a:rPr>
              <a:t>Allows for agents to reason and perform in a social way to manipulate social state (includes social norm following)</a:t>
            </a:r>
          </a:p>
          <a:p>
            <a:pPr marL="533400" indent="-533400"/>
            <a:r>
              <a:rPr lang="en-US" sz="2800">
                <a:latin typeface="Calibri" charset="0"/>
              </a:rPr>
              <a:t>Interactivity – selection of game, current social state, and realization details influence oucome </a:t>
            </a:r>
          </a:p>
          <a:p>
            <a:pPr marL="533400" indent="-533400"/>
            <a:endParaRPr lang="en-US" sz="2800">
              <a:latin typeface="Calibri" charset="0"/>
            </a:endParaRPr>
          </a:p>
          <a:p>
            <a:pPr marL="533400" indent="-533400">
              <a:buFont typeface="Wingdings" charset="0"/>
              <a:buNone/>
            </a:pPr>
            <a:endParaRPr lang="en-US" sz="2800">
              <a:latin typeface="Calibri" charset="0"/>
            </a:endParaRPr>
          </a:p>
        </p:txBody>
      </p:sp>
    </p:spTree>
    <p:extLst>
      <p:ext uri="{BB962C8B-B14F-4D97-AF65-F5344CB8AC3E}">
        <p14:creationId xmlns:p14="http://schemas.microsoft.com/office/powerpoint/2010/main" val="397648849"/>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0642" name="Picture 2" descr="GoffmanDramaturgyGrap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86263" y="838200"/>
            <a:ext cx="4640262" cy="5410200"/>
          </a:xfrm>
          <a:prstGeom prst="rect">
            <a:avLst/>
          </a:prstGeom>
          <a:noFill/>
          <a:extLst>
            <a:ext uri="{909E8E84-426E-40dd-AFC4-6F175D3DCCD1}">
              <a14:hiddenFill xmlns:a14="http://schemas.microsoft.com/office/drawing/2010/main">
                <a:solidFill>
                  <a:srgbClr val="FFFFFF"/>
                </a:solidFill>
              </a14:hiddenFill>
            </a:ext>
          </a:extLst>
        </p:spPr>
      </p:pic>
      <p:sp>
        <p:nvSpPr>
          <p:cNvPr id="240643" name="Rectangle 3"/>
          <p:cNvSpPr>
            <a:spLocks noGrp="1" noChangeArrowheads="1"/>
          </p:cNvSpPr>
          <p:nvPr>
            <p:ph type="title" idx="4294967295"/>
          </p:nvPr>
        </p:nvSpPr>
        <p:spPr/>
        <p:txBody>
          <a:bodyPr/>
          <a:lstStyle/>
          <a:p>
            <a:r>
              <a:rPr lang="en-US">
                <a:latin typeface="Calibri" charset="0"/>
              </a:rPr>
              <a:t>Dramaturgical analysis</a:t>
            </a:r>
          </a:p>
        </p:txBody>
      </p:sp>
      <p:sp>
        <p:nvSpPr>
          <p:cNvPr id="240644" name="Rectangle 4"/>
          <p:cNvSpPr>
            <a:spLocks noChangeArrowheads="1"/>
          </p:cNvSpPr>
          <p:nvPr/>
        </p:nvSpPr>
        <p:spPr bwMode="auto">
          <a:xfrm>
            <a:off x="381000" y="1143000"/>
            <a:ext cx="41148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a:spcBef>
                <a:spcPct val="20000"/>
              </a:spcBef>
              <a:buClr>
                <a:srgbClr val="99FF33"/>
              </a:buClr>
              <a:buFont typeface="Wingdings" charset="0"/>
              <a:buChar char="§"/>
            </a:pPr>
            <a:r>
              <a:rPr lang="en-US" sz="2800">
                <a:solidFill>
                  <a:srgbClr val="3D4449"/>
                </a:solidFill>
                <a:latin typeface="Calibri" charset="0"/>
              </a:rPr>
              <a:t>Sociological tool for exploring reasons for behavior</a:t>
            </a:r>
          </a:p>
          <a:p>
            <a:pPr marL="342900" indent="-342900">
              <a:spcBef>
                <a:spcPct val="20000"/>
              </a:spcBef>
              <a:buClr>
                <a:srgbClr val="99FF33"/>
              </a:buClr>
              <a:buFont typeface="Wingdings" charset="0"/>
              <a:buChar char="§"/>
            </a:pPr>
            <a:endParaRPr lang="en-US" sz="2800">
              <a:solidFill>
                <a:srgbClr val="3D4449"/>
              </a:solidFill>
              <a:latin typeface="Calibri" charset="0"/>
            </a:endParaRPr>
          </a:p>
          <a:p>
            <a:pPr marL="342900" indent="-342900">
              <a:spcBef>
                <a:spcPct val="20000"/>
              </a:spcBef>
              <a:buClr>
                <a:srgbClr val="99FF33"/>
              </a:buClr>
              <a:buFont typeface="Wingdings" charset="0"/>
              <a:buChar char="§"/>
            </a:pPr>
            <a:r>
              <a:rPr lang="en-US" sz="2800">
                <a:solidFill>
                  <a:srgbClr val="3D4449"/>
                </a:solidFill>
                <a:latin typeface="Calibri" charset="0"/>
              </a:rPr>
              <a:t>Impression management</a:t>
            </a:r>
          </a:p>
          <a:p>
            <a:pPr marL="742950" lvl="1" indent="-285750">
              <a:spcBef>
                <a:spcPct val="20000"/>
              </a:spcBef>
              <a:buClr>
                <a:srgbClr val="B3E7FF"/>
              </a:buClr>
              <a:buFont typeface="Wingdings" charset="0"/>
              <a:buChar char="§"/>
            </a:pPr>
            <a:r>
              <a:rPr lang="en-US" sz="2800">
                <a:solidFill>
                  <a:srgbClr val="3D4449"/>
                </a:solidFill>
                <a:latin typeface="Calibri" charset="0"/>
              </a:rPr>
              <a:t>Self-presentation</a:t>
            </a:r>
          </a:p>
          <a:p>
            <a:pPr marL="742950" lvl="1" indent="-285750">
              <a:spcBef>
                <a:spcPct val="20000"/>
              </a:spcBef>
              <a:buClr>
                <a:srgbClr val="B3E7FF"/>
              </a:buClr>
              <a:buFont typeface="Wingdings" charset="0"/>
              <a:buChar char="§"/>
            </a:pPr>
            <a:endParaRPr lang="en-US" sz="2800">
              <a:solidFill>
                <a:srgbClr val="3D4449"/>
              </a:solidFill>
              <a:latin typeface="Calibri" charset="0"/>
            </a:endParaRPr>
          </a:p>
          <a:p>
            <a:pPr marL="342900" indent="-342900">
              <a:spcBef>
                <a:spcPct val="20000"/>
              </a:spcBef>
              <a:buClr>
                <a:srgbClr val="99FF33"/>
              </a:buClr>
              <a:buFont typeface="Wingdings" charset="0"/>
              <a:buChar char="§"/>
            </a:pPr>
            <a:r>
              <a:rPr lang="en-US" sz="2800">
                <a:solidFill>
                  <a:srgbClr val="3D4449"/>
                </a:solidFill>
                <a:latin typeface="Calibri" charset="0"/>
              </a:rPr>
              <a:t>Setting, stage, role, team, front/back stage, props, audience, etc.</a:t>
            </a:r>
          </a:p>
        </p:txBody>
      </p:sp>
    </p:spTree>
    <p:extLst>
      <p:ext uri="{BB962C8B-B14F-4D97-AF65-F5344CB8AC3E}">
        <p14:creationId xmlns:p14="http://schemas.microsoft.com/office/powerpoint/2010/main" val="2289122767"/>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Analyze media to find social games</a:t>
            </a:r>
          </a:p>
        </p:txBody>
      </p:sp>
      <p:pic>
        <p:nvPicPr>
          <p:cNvPr id="252931" name="Picture 2" descr="C:\Users\Josh\Documents\BDL\not like the others dependency graph.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4563" y="2133600"/>
            <a:ext cx="4090987"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Arrow 4"/>
          <p:cNvSpPr/>
          <p:nvPr/>
        </p:nvSpPr>
        <p:spPr>
          <a:xfrm>
            <a:off x="3886200" y="3200400"/>
            <a:ext cx="7620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pic>
        <p:nvPicPr>
          <p:cNvPr id="252933" name="Picture 2" descr="C:\Documents and Settings\lark\My Documents\My Pictures\vlcsnap-2009-12-09-10h37m07s19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09800"/>
            <a:ext cx="3459163" cy="250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927637"/>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Architecture</a:t>
            </a:r>
          </a:p>
        </p:txBody>
      </p:sp>
      <p:pic>
        <p:nvPicPr>
          <p:cNvPr id="248836"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12938"/>
            <a:ext cx="8610600"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86101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Social networks</a:t>
            </a:r>
          </a:p>
        </p:txBody>
      </p:sp>
      <p:sp>
        <p:nvSpPr>
          <p:cNvPr id="3" name="Content Placeholder 2"/>
          <p:cNvSpPr>
            <a:spLocks noGrp="1"/>
          </p:cNvSpPr>
          <p:nvPr>
            <p:ph idx="4294967295"/>
          </p:nvPr>
        </p:nvSpPr>
        <p:spPr/>
        <p:txBody>
          <a:bodyPr/>
          <a:lstStyle/>
          <a:p>
            <a:r>
              <a:rPr lang="en-US" sz="2600">
                <a:latin typeface="Calibri" charset="0"/>
              </a:rPr>
              <a:t>Our most primitive social state is captured by weighted edges in social network graphs</a:t>
            </a:r>
            <a:endParaRPr lang="en-US" sz="2800">
              <a:latin typeface="Calibri" charset="0"/>
            </a:endParaRPr>
          </a:p>
          <a:p>
            <a:pPr lvl="1"/>
            <a:r>
              <a:rPr lang="en-US" sz="2400">
                <a:latin typeface="Calibri" charset="0"/>
              </a:rPr>
              <a:t>Each node is a character in the space</a:t>
            </a:r>
          </a:p>
          <a:p>
            <a:pPr lvl="1"/>
            <a:r>
              <a:rPr lang="en-US" sz="2400">
                <a:latin typeface="Calibri" charset="0"/>
              </a:rPr>
              <a:t>Each edge weight is the strength of the </a:t>
            </a:r>
            <a:r>
              <a:rPr lang="ja-JP" altLang="en-US" sz="2400">
                <a:latin typeface="Calibri" charset="0"/>
              </a:rPr>
              <a:t>“</a:t>
            </a:r>
            <a:r>
              <a:rPr lang="en-US" sz="2400">
                <a:latin typeface="Calibri" charset="0"/>
              </a:rPr>
              <a:t>affinity</a:t>
            </a:r>
            <a:r>
              <a:rPr lang="ja-JP" altLang="en-US" sz="2400">
                <a:latin typeface="Calibri" charset="0"/>
              </a:rPr>
              <a:t>”</a:t>
            </a:r>
            <a:r>
              <a:rPr lang="en-US" sz="2400">
                <a:latin typeface="Calibri" charset="0"/>
              </a:rPr>
              <a:t> that a character feels towards another</a:t>
            </a:r>
          </a:p>
          <a:p>
            <a:endParaRPr lang="en-US" sz="2200">
              <a:latin typeface="Calibri" charset="0"/>
            </a:endParaRPr>
          </a:p>
          <a:p>
            <a:r>
              <a:rPr lang="en-US" sz="2600">
                <a:latin typeface="Calibri" charset="0"/>
              </a:rPr>
              <a:t>We have three networks</a:t>
            </a:r>
          </a:p>
          <a:p>
            <a:pPr lvl="1"/>
            <a:r>
              <a:rPr lang="en-US" sz="2400" b="1">
                <a:latin typeface="Calibri" charset="0"/>
              </a:rPr>
              <a:t>Relationship</a:t>
            </a:r>
            <a:r>
              <a:rPr lang="en-US" sz="2400">
                <a:latin typeface="Calibri" charset="0"/>
              </a:rPr>
              <a:t>: How much you like someone as a person (e.g. friends)</a:t>
            </a:r>
          </a:p>
          <a:p>
            <a:pPr lvl="1"/>
            <a:r>
              <a:rPr lang="en-US" sz="2400" b="1">
                <a:latin typeface="Calibri" charset="0"/>
              </a:rPr>
              <a:t>Romance</a:t>
            </a:r>
            <a:r>
              <a:rPr lang="en-US" sz="2400">
                <a:latin typeface="Calibri" charset="0"/>
              </a:rPr>
              <a:t>: Interest in romantic endeavors (e.g. dating)</a:t>
            </a:r>
          </a:p>
          <a:p>
            <a:pPr lvl="1"/>
            <a:r>
              <a:rPr lang="en-US" sz="2400" b="1">
                <a:latin typeface="Calibri" charset="0"/>
              </a:rPr>
              <a:t>Cool</a:t>
            </a:r>
            <a:r>
              <a:rPr lang="en-US" sz="2400">
                <a:latin typeface="Calibri" charset="0"/>
              </a:rPr>
              <a:t>: Respect for another.</a:t>
            </a:r>
          </a:p>
        </p:txBody>
      </p:sp>
    </p:spTree>
    <p:extLst>
      <p:ext uri="{BB962C8B-B14F-4D97-AF65-F5344CB8AC3E}">
        <p14:creationId xmlns:p14="http://schemas.microsoft.com/office/powerpoint/2010/main" val="882890088"/>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Social status</a:t>
            </a:r>
          </a:p>
        </p:txBody>
      </p:sp>
      <p:sp>
        <p:nvSpPr>
          <p:cNvPr id="3" name="Content Placeholder 2"/>
          <p:cNvSpPr>
            <a:spLocks noGrp="1"/>
          </p:cNvSpPr>
          <p:nvPr>
            <p:ph idx="4294967295"/>
          </p:nvPr>
        </p:nvSpPr>
        <p:spPr/>
        <p:txBody>
          <a:bodyPr/>
          <a:lstStyle/>
          <a:p>
            <a:r>
              <a:rPr lang="en-US" sz="2800">
                <a:latin typeface="Calibri" charset="0"/>
              </a:rPr>
              <a:t>Social status consists of higher-level social status that builds on the primitive social networks</a:t>
            </a:r>
          </a:p>
          <a:p>
            <a:r>
              <a:rPr lang="en-US" sz="2800">
                <a:latin typeface="Calibri" charset="0"/>
              </a:rPr>
              <a:t>Inference rules chain from social networks to status</a:t>
            </a:r>
          </a:p>
          <a:p>
            <a:pPr>
              <a:buFont typeface="Wingdings" charset="0"/>
              <a:buNone/>
            </a:pPr>
            <a:endParaRPr lang="en-US" sz="2800">
              <a:latin typeface="Calibri" charset="0"/>
            </a:endParaRPr>
          </a:p>
          <a:p>
            <a:pPr>
              <a:buFont typeface="Wingdings" charset="0"/>
              <a:buNone/>
            </a:pPr>
            <a:r>
              <a:rPr lang="en-US" sz="2400">
                <a:latin typeface="Calibri" charset="0"/>
              </a:rPr>
              <a:t>Dating(x,y) :- Rom(x,y) &gt; 70 ^ Rom(y,x) &gt; 70</a:t>
            </a:r>
          </a:p>
          <a:p>
            <a:pPr>
              <a:buFont typeface="Wingdings" charset="0"/>
              <a:buNone/>
            </a:pPr>
            <a:endParaRPr lang="en-US" sz="2400">
              <a:latin typeface="Calibri" charset="0"/>
            </a:endParaRPr>
          </a:p>
          <a:p>
            <a:pPr>
              <a:buFont typeface="Wingdings" charset="0"/>
              <a:buNone/>
            </a:pPr>
            <a:r>
              <a:rPr lang="en-US" sz="2400">
                <a:latin typeface="Calibri" charset="0"/>
              </a:rPr>
              <a:t>Fighting(x, y) :- Enemy(x, y) ^ [NegativeAct(x,y)]</a:t>
            </a:r>
          </a:p>
          <a:p>
            <a:pPr>
              <a:buFont typeface="Wingdings" charset="0"/>
              <a:buNone/>
            </a:pPr>
            <a:r>
              <a:rPr lang="en-US" sz="2400">
                <a:latin typeface="Calibri" charset="0"/>
              </a:rPr>
              <a:t>Fighting(x, y) :- Enemy(x, y) ^ [NegativeAct(x,z)] ^ Friends(y,z)</a:t>
            </a:r>
          </a:p>
          <a:p>
            <a:pPr>
              <a:buFont typeface="Wingdings" charset="0"/>
              <a:buNone/>
            </a:pPr>
            <a:r>
              <a:rPr lang="en-US" sz="2400">
                <a:latin typeface="Calibri" charset="0"/>
              </a:rPr>
              <a:t>Fighting(x, y) :- Enemy(x, y) ^ [NegativeAct(x,z)] ^ Dating(y,z)</a:t>
            </a:r>
          </a:p>
          <a:p>
            <a:pPr>
              <a:buFont typeface="Wingdings" charset="0"/>
              <a:buNone/>
            </a:pPr>
            <a:endParaRPr lang="en-US" sz="2400">
              <a:latin typeface="Calibri" charset="0"/>
            </a:endParaRPr>
          </a:p>
        </p:txBody>
      </p:sp>
    </p:spTree>
    <p:extLst>
      <p:ext uri="{BB962C8B-B14F-4D97-AF65-F5344CB8AC3E}">
        <p14:creationId xmlns:p14="http://schemas.microsoft.com/office/powerpoint/2010/main" val="1780562383"/>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Cultural knowledge base</a:t>
            </a:r>
          </a:p>
        </p:txBody>
      </p:sp>
      <p:pic>
        <p:nvPicPr>
          <p:cNvPr id="259076"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610600" cy="412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8688227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a:latin typeface="Calibri" charset="0"/>
              </a:rPr>
              <a:t>Social game example – </a:t>
            </a:r>
            <a:r>
              <a:rPr lang="ja-JP" altLang="en-US">
                <a:latin typeface="Calibri" charset="0"/>
              </a:rPr>
              <a:t>“</a:t>
            </a:r>
            <a:r>
              <a:rPr lang="en-US">
                <a:latin typeface="Calibri" charset="0"/>
              </a:rPr>
              <a:t>Ask Out</a:t>
            </a:r>
            <a:r>
              <a:rPr lang="ja-JP" altLang="en-US">
                <a:latin typeface="Calibri" charset="0"/>
              </a:rPr>
              <a:t>”</a:t>
            </a:r>
            <a:endParaRPr lang="en-US">
              <a:latin typeface="Calibri" charset="0"/>
            </a:endParaRPr>
          </a:p>
        </p:txBody>
      </p:sp>
      <p:sp>
        <p:nvSpPr>
          <p:cNvPr id="5" name="TextBox 4"/>
          <p:cNvSpPr txBox="1"/>
          <p:nvPr/>
        </p:nvSpPr>
        <p:spPr bwMode="auto">
          <a:xfrm>
            <a:off x="1371600" y="4724400"/>
            <a:ext cx="5943600" cy="1920875"/>
          </a:xfrm>
          <a:prstGeom prst="rect">
            <a:avLst/>
          </a:prstGeom>
          <a:noFill/>
          <a:ln w="9525">
            <a:noFill/>
            <a:miter lim="800000"/>
            <a:headEnd/>
            <a:tailEnd/>
          </a:ln>
        </p:spPr>
        <p:txBody>
          <a:bodyPr>
            <a:spAutoFit/>
          </a:bodyPr>
          <a:lstStyle>
            <a:lvl1pPr>
              <a:defRPr>
                <a:solidFill>
                  <a:schemeClr val="tx1"/>
                </a:solidFill>
                <a:latin typeface="Trebuchet MS" charset="0"/>
                <a:ea typeface="ＭＳ Ｐゴシック" charset="0"/>
                <a:cs typeface="Arial" charset="0"/>
              </a:defRPr>
            </a:lvl1pPr>
            <a:lvl2pPr marL="742950" indent="-285750">
              <a:defRPr>
                <a:solidFill>
                  <a:schemeClr val="tx1"/>
                </a:solidFill>
                <a:latin typeface="Trebuchet MS" charset="0"/>
                <a:ea typeface="Arial" charset="0"/>
                <a:cs typeface="Arial" charset="0"/>
              </a:defRPr>
            </a:lvl2pPr>
            <a:lvl3pPr marL="1143000" indent="-228600">
              <a:defRPr>
                <a:solidFill>
                  <a:schemeClr val="tx1"/>
                </a:solidFill>
                <a:latin typeface="Trebuchet MS" charset="0"/>
                <a:ea typeface="Arial" charset="0"/>
                <a:cs typeface="Arial" charset="0"/>
              </a:defRPr>
            </a:lvl3pPr>
            <a:lvl4pPr marL="1600200" indent="-228600">
              <a:defRPr>
                <a:solidFill>
                  <a:schemeClr val="tx1"/>
                </a:solidFill>
                <a:latin typeface="Trebuchet MS" charset="0"/>
                <a:ea typeface="Arial" charset="0"/>
                <a:cs typeface="Arial" charset="0"/>
              </a:defRPr>
            </a:lvl4pPr>
            <a:lvl5pPr marL="2057400" indent="-228600">
              <a:defRPr>
                <a:solidFill>
                  <a:schemeClr val="tx1"/>
                </a:solidFill>
                <a:latin typeface="Trebuchet MS" charset="0"/>
                <a:ea typeface="Arial" charset="0"/>
                <a:cs typeface="Arial" charset="0"/>
              </a:defRPr>
            </a:lvl5pPr>
            <a:lvl6pPr marL="2514600" indent="-228600" fontAlgn="base">
              <a:spcBef>
                <a:spcPct val="0"/>
              </a:spcBef>
              <a:spcAft>
                <a:spcPct val="0"/>
              </a:spcAft>
              <a:defRPr>
                <a:solidFill>
                  <a:schemeClr val="tx1"/>
                </a:solidFill>
                <a:latin typeface="Trebuchet MS" charset="0"/>
                <a:ea typeface="Arial" charset="0"/>
                <a:cs typeface="Arial" charset="0"/>
              </a:defRPr>
            </a:lvl6pPr>
            <a:lvl7pPr marL="2971800" indent="-228600" fontAlgn="base">
              <a:spcBef>
                <a:spcPct val="0"/>
              </a:spcBef>
              <a:spcAft>
                <a:spcPct val="0"/>
              </a:spcAft>
              <a:defRPr>
                <a:solidFill>
                  <a:schemeClr val="tx1"/>
                </a:solidFill>
                <a:latin typeface="Trebuchet MS" charset="0"/>
                <a:ea typeface="Arial" charset="0"/>
                <a:cs typeface="Arial" charset="0"/>
              </a:defRPr>
            </a:lvl7pPr>
            <a:lvl8pPr marL="3429000" indent="-228600" fontAlgn="base">
              <a:spcBef>
                <a:spcPct val="0"/>
              </a:spcBef>
              <a:spcAft>
                <a:spcPct val="0"/>
              </a:spcAft>
              <a:defRPr>
                <a:solidFill>
                  <a:schemeClr val="tx1"/>
                </a:solidFill>
                <a:latin typeface="Trebuchet MS" charset="0"/>
                <a:ea typeface="Arial" charset="0"/>
                <a:cs typeface="Arial" charset="0"/>
              </a:defRPr>
            </a:lvl8pPr>
            <a:lvl9pPr marL="3886200" indent="-228600" fontAlgn="base">
              <a:spcBef>
                <a:spcPct val="0"/>
              </a:spcBef>
              <a:spcAft>
                <a:spcPct val="0"/>
              </a:spcAft>
              <a:defRPr>
                <a:solidFill>
                  <a:schemeClr val="tx1"/>
                </a:solidFill>
                <a:latin typeface="Trebuchet MS" charset="0"/>
                <a:ea typeface="Arial" charset="0"/>
                <a:cs typeface="Arial" charset="0"/>
              </a:defRPr>
            </a:lvl9pPr>
          </a:lstStyle>
          <a:p>
            <a:r>
              <a:rPr lang="en-US" sz="2000">
                <a:solidFill>
                  <a:srgbClr val="1F2427"/>
                </a:solidFill>
                <a:latin typeface="Calibri" charset="0"/>
                <a:ea typeface="ヒラギノ角ゴ ProN W3" charset="0"/>
                <a:cs typeface="ヒラギノ角ゴ ProN W3" charset="0"/>
                <a:sym typeface="Trebuchet MS" charset="0"/>
              </a:rPr>
              <a:t>For all friends f of B: avg(romantic(f,A)) &gt; neutral </a:t>
            </a:r>
            <a:r>
              <a:rPr lang="en-US" sz="2000">
                <a:solidFill>
                  <a:srgbClr val="1F2427"/>
                </a:solidFill>
                <a:latin typeface="Calibri" charset="0"/>
                <a:ea typeface="ヒラギノ角ゴ ProN W3" charset="0"/>
                <a:cs typeface="ヒラギノ角ゴ ProN W3" charset="0"/>
                <a:sym typeface="Wingdings" charset="0"/>
              </a:rPr>
              <a:t> </a:t>
            </a:r>
            <a:r>
              <a:rPr lang="en-US" sz="2000">
                <a:solidFill>
                  <a:srgbClr val="1F2427"/>
                </a:solidFill>
                <a:latin typeface="Calibri" charset="0"/>
                <a:ea typeface="ヒラギノ角ゴ ProN W3" charset="0"/>
                <a:cs typeface="ヒラギノ角ゴ ProN W3" charset="0"/>
                <a:sym typeface="Trebuchet MS" charset="0"/>
              </a:rPr>
              <a:t>III</a:t>
            </a:r>
          </a:p>
          <a:p>
            <a:r>
              <a:rPr lang="en-US" sz="2000">
                <a:solidFill>
                  <a:srgbClr val="1F2427"/>
                </a:solidFill>
                <a:latin typeface="Calibri" charset="0"/>
                <a:ea typeface="ヒラギノ角ゴ ProN W3" charset="0"/>
                <a:cs typeface="ヒラギノ角ゴ ProN W3" charset="0"/>
                <a:sym typeface="Trebuchet MS" charset="0"/>
              </a:rPr>
              <a:t>For all friends f of B: avg(cool(f,A)) &gt; neutral </a:t>
            </a:r>
            <a:r>
              <a:rPr lang="en-US" sz="2000">
                <a:solidFill>
                  <a:srgbClr val="1F2427"/>
                </a:solidFill>
                <a:latin typeface="Calibri" charset="0"/>
                <a:ea typeface="ヒラギノ角ゴ ProN W3" charset="0"/>
                <a:cs typeface="ヒラギノ角ゴ ProN W3" charset="0"/>
                <a:sym typeface="Wingdings" charset="0"/>
              </a:rPr>
              <a:t> III</a:t>
            </a:r>
            <a:endParaRPr lang="en-US" sz="2000">
              <a:solidFill>
                <a:srgbClr val="1F2427"/>
              </a:solidFill>
              <a:latin typeface="Calibri" charset="0"/>
              <a:ea typeface="ヒラギノ角ゴ ProN W3" charset="0"/>
              <a:cs typeface="ヒラギノ角ゴ ProN W3" charset="0"/>
              <a:sym typeface="Trebuchet MS" charset="0"/>
            </a:endParaRPr>
          </a:p>
          <a:p>
            <a:r>
              <a:rPr lang="en-US" sz="2000">
                <a:solidFill>
                  <a:srgbClr val="1F2427"/>
                </a:solidFill>
                <a:latin typeface="Calibri" charset="0"/>
                <a:ea typeface="ヒラギノ角ゴ ProN W3" charset="0"/>
                <a:cs typeface="ヒラギノ角ゴ ProN W3" charset="0"/>
                <a:sym typeface="Trebuchet MS" charset="0"/>
              </a:rPr>
              <a:t>(rom(B,A) – threshold(Dating, rom)) &lt; 0 </a:t>
            </a:r>
            <a:r>
              <a:rPr lang="en-US" sz="2000">
                <a:solidFill>
                  <a:srgbClr val="1F2427"/>
                </a:solidFill>
                <a:latin typeface="Calibri" charset="0"/>
                <a:ea typeface="ヒラギノ角ゴ ProN W3" charset="0"/>
                <a:cs typeface="ヒラギノ角ゴ ProN W3" charset="0"/>
                <a:sym typeface="Wingdings" charset="0"/>
              </a:rPr>
              <a:t> </a:t>
            </a:r>
            <a:r>
              <a:rPr lang="en-US" sz="2000">
                <a:solidFill>
                  <a:srgbClr val="1F2427"/>
                </a:solidFill>
                <a:latin typeface="Calibri" charset="0"/>
                <a:ea typeface="ヒラギノ角ゴ ProN W3" charset="0"/>
                <a:cs typeface="ヒラギノ角ゴ ProN W3" charset="0"/>
                <a:sym typeface="Trebuchet MS" charset="0"/>
              </a:rPr>
              <a:t>VII</a:t>
            </a:r>
          </a:p>
          <a:p>
            <a:r>
              <a:rPr lang="en-US" sz="2000">
                <a:solidFill>
                  <a:srgbClr val="1F2427"/>
                </a:solidFill>
                <a:latin typeface="Calibri" charset="0"/>
                <a:ea typeface="ヒラギノ角ゴ ProN W3" charset="0"/>
                <a:cs typeface="ヒラギノ角ゴ ProN W3" charset="0"/>
                <a:sym typeface="Trebuchet MS" charset="0"/>
              </a:rPr>
              <a:t>trait(A, sex_magnet) </a:t>
            </a:r>
            <a:r>
              <a:rPr lang="en-US" sz="2000">
                <a:solidFill>
                  <a:srgbClr val="1F2427"/>
                </a:solidFill>
                <a:latin typeface="Calibri" charset="0"/>
                <a:ea typeface="ヒラギノ角ゴ ProN W3" charset="0"/>
                <a:cs typeface="ヒラギノ角ゴ ProN W3" charset="0"/>
                <a:sym typeface="Wingdings" charset="0"/>
              </a:rPr>
              <a:t> </a:t>
            </a:r>
            <a:r>
              <a:rPr lang="en-US" sz="2000">
                <a:solidFill>
                  <a:srgbClr val="1F2427"/>
                </a:solidFill>
                <a:latin typeface="Calibri" charset="0"/>
                <a:ea typeface="ヒラギノ角ゴ ProN W3" charset="0"/>
                <a:cs typeface="ヒラギノ角ゴ ProN W3" charset="0"/>
                <a:sym typeface="Trebuchet MS" charset="0"/>
              </a:rPr>
              <a:t>II (modifier high)</a:t>
            </a:r>
          </a:p>
          <a:p>
            <a:r>
              <a:rPr lang="en-US" sz="2000">
                <a:solidFill>
                  <a:srgbClr val="1F2427"/>
                </a:solidFill>
                <a:latin typeface="Calibri" charset="0"/>
                <a:ea typeface="ヒラギノ角ゴ ProN W3" charset="0"/>
                <a:cs typeface="ヒラギノ角ゴ ProN W3" charset="0"/>
                <a:sym typeface="Trebuchet MS" charset="0"/>
              </a:rPr>
              <a:t>trait(B, desperate) </a:t>
            </a:r>
            <a:r>
              <a:rPr lang="en-US" sz="2000">
                <a:solidFill>
                  <a:srgbClr val="1F2427"/>
                </a:solidFill>
                <a:latin typeface="Calibri" charset="0"/>
                <a:ea typeface="ヒラギノ角ゴ ProN W3" charset="0"/>
                <a:cs typeface="ヒラギノ角ゴ ProN W3" charset="0"/>
                <a:sym typeface="Wingdings" charset="0"/>
              </a:rPr>
              <a:t> </a:t>
            </a:r>
            <a:r>
              <a:rPr lang="en-US" sz="2000">
                <a:solidFill>
                  <a:srgbClr val="1F2427"/>
                </a:solidFill>
                <a:latin typeface="Calibri" charset="0"/>
                <a:ea typeface="ヒラギノ角ゴ ProN W3" charset="0"/>
                <a:cs typeface="ヒラギノ角ゴ ProN W3" charset="0"/>
                <a:sym typeface="Trebuchet MS" charset="0"/>
              </a:rPr>
              <a:t>I (modifier medium)</a:t>
            </a:r>
          </a:p>
          <a:p>
            <a:r>
              <a:rPr lang="en-US" sz="2000">
                <a:solidFill>
                  <a:srgbClr val="1F2427"/>
                </a:solidFill>
                <a:latin typeface="Calibri" charset="0"/>
                <a:ea typeface="ヒラギノ角ゴ ProN W3" charset="0"/>
                <a:cs typeface="ヒラギノ角ゴ ProN W3" charset="0"/>
                <a:sym typeface="Trebuchet MS" charset="0"/>
              </a:rPr>
              <a:t>…</a:t>
            </a:r>
            <a:endParaRPr lang="en-US" sz="2000">
              <a:solidFill>
                <a:srgbClr val="161A1C"/>
              </a:solidFill>
              <a:latin typeface="Calibri" charset="0"/>
              <a:ea typeface="ヒラギノ角ゴ ProN W3" charset="0"/>
              <a:cs typeface="ヒラギノ角ゴ ProN W3" charset="0"/>
              <a:sym typeface="Trebuchet MS" charset="0"/>
            </a:endParaRPr>
          </a:p>
        </p:txBody>
      </p:sp>
      <p:pic>
        <p:nvPicPr>
          <p:cNvPr id="265221"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831850"/>
            <a:ext cx="8305800" cy="396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7668733"/>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7266" name="Group 1"/>
          <p:cNvGrpSpPr>
            <a:grpSpLocks/>
          </p:cNvGrpSpPr>
          <p:nvPr/>
        </p:nvGrpSpPr>
        <p:grpSpPr bwMode="auto">
          <a:xfrm>
            <a:off x="0" y="0"/>
            <a:ext cx="9144000" cy="762000"/>
            <a:chOff x="0" y="0"/>
            <a:chExt cx="5760" cy="480"/>
          </a:xfrm>
        </p:grpSpPr>
        <p:sp>
          <p:nvSpPr>
            <p:cNvPr id="267267" name="Rectangle 2"/>
            <p:cNvSpPr>
              <a:spLocks/>
            </p:cNvSpPr>
            <p:nvPr/>
          </p:nvSpPr>
          <p:spPr bwMode="auto">
            <a:xfrm>
              <a:off x="0" y="0"/>
              <a:ext cx="5760" cy="480"/>
            </a:xfrm>
            <a:prstGeom prst="rect">
              <a:avLst/>
            </a:prstGeom>
            <a:solidFill>
              <a:srgbClr val="161A1C"/>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sp>
          <p:nvSpPr>
            <p:cNvPr id="267268" name="Rectangle 3"/>
            <p:cNvSpPr>
              <a:spLocks/>
            </p:cNvSpPr>
            <p:nvPr/>
          </p:nvSpPr>
          <p:spPr bwMode="auto">
            <a:xfrm>
              <a:off x="0" y="0"/>
              <a:ext cx="576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endParaRPr lang="fr-FR" sz="2400">
                <a:solidFill>
                  <a:srgbClr val="1F2427"/>
                </a:solidFill>
                <a:ea typeface="ヒラギノ角ゴ ProN W3" charset="0"/>
                <a:cs typeface="ヒラギノ角ゴ ProN W3" charset="0"/>
                <a:sym typeface="Trebuchet MS" charset="0"/>
              </a:endParaRPr>
            </a:p>
          </p:txBody>
        </p:sp>
      </p:grpSp>
      <p:grpSp>
        <p:nvGrpSpPr>
          <p:cNvPr id="267269" name="Group 4"/>
          <p:cNvGrpSpPr>
            <a:grpSpLocks/>
          </p:cNvGrpSpPr>
          <p:nvPr/>
        </p:nvGrpSpPr>
        <p:grpSpPr bwMode="auto">
          <a:xfrm>
            <a:off x="0" y="6605588"/>
            <a:ext cx="9144000" cy="228600"/>
            <a:chOff x="0" y="0"/>
            <a:chExt cx="5760" cy="144"/>
          </a:xfrm>
        </p:grpSpPr>
        <p:sp>
          <p:nvSpPr>
            <p:cNvPr id="267270" name="Rectangle 5"/>
            <p:cNvSpPr>
              <a:spLocks/>
            </p:cNvSpPr>
            <p:nvPr/>
          </p:nvSpPr>
          <p:spPr bwMode="auto">
            <a:xfrm>
              <a:off x="0" y="0"/>
              <a:ext cx="5760" cy="144"/>
            </a:xfrm>
            <a:prstGeom prst="rect">
              <a:avLst/>
            </a:prstGeom>
            <a:solidFill>
              <a:srgbClr val="161A1C"/>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sp>
          <p:nvSpPr>
            <p:cNvPr id="267271" name="Rectangle 6"/>
            <p:cNvSpPr>
              <a:spLocks/>
            </p:cNvSpPr>
            <p:nvPr/>
          </p:nvSpPr>
          <p:spPr bwMode="auto">
            <a:xfrm>
              <a:off x="0" y="0"/>
              <a:ext cx="576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endParaRPr lang="fr-FR" sz="2400">
                <a:solidFill>
                  <a:srgbClr val="1F2427"/>
                </a:solidFill>
                <a:ea typeface="ヒラギノ角ゴ ProN W3" charset="0"/>
                <a:cs typeface="ヒラギノ角ゴ ProN W3" charset="0"/>
                <a:sym typeface="Trebuchet MS" charset="0"/>
              </a:endParaRPr>
            </a:p>
          </p:txBody>
        </p:sp>
      </p:grpSp>
      <p:sp>
        <p:nvSpPr>
          <p:cNvPr id="267272" name="Rectangle 7"/>
          <p:cNvSpPr>
            <a:spLocks/>
          </p:cNvSpPr>
          <p:nvPr/>
        </p:nvSpPr>
        <p:spPr bwMode="auto">
          <a:xfrm>
            <a:off x="228600" y="6583363"/>
            <a:ext cx="35814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spcBef>
                <a:spcPts val="700"/>
              </a:spcBef>
            </a:pPr>
            <a:r>
              <a:rPr lang="en-US" sz="1200">
                <a:solidFill>
                  <a:srgbClr val="9ED600"/>
                </a:solidFill>
                <a:latin typeface="Lucida Grande" charset="0"/>
                <a:cs typeface="Lucida Grande" charset="0"/>
                <a:sym typeface="Lucida Grande" charset="0"/>
              </a:rPr>
              <a:t>expressive</a:t>
            </a:r>
            <a:r>
              <a:rPr lang="en-US" sz="1200">
                <a:solidFill>
                  <a:srgbClr val="B3E7FF"/>
                </a:solidFill>
                <a:latin typeface="Lucida Grande" charset="0"/>
                <a:cs typeface="Lucida Grande" charset="0"/>
                <a:sym typeface="Lucida Grande" charset="0"/>
              </a:rPr>
              <a:t>intelligence</a:t>
            </a:r>
            <a:r>
              <a:rPr lang="en-US" sz="1200">
                <a:solidFill>
                  <a:srgbClr val="9ED600"/>
                </a:solidFill>
                <a:latin typeface="Lucida Grande" charset="0"/>
                <a:cs typeface="Lucida Grande" charset="0"/>
                <a:sym typeface="Lucida Grande" charset="0"/>
              </a:rPr>
              <a:t>studio</a:t>
            </a:r>
            <a:r>
              <a:rPr lang="en-US" sz="1200">
                <a:solidFill>
                  <a:srgbClr val="FFFFFF"/>
                </a:solidFill>
                <a:latin typeface="Lucida Grande" charset="0"/>
                <a:cs typeface="Lucida Grande" charset="0"/>
                <a:sym typeface="Lucida Grande" charset="0"/>
              </a:rPr>
              <a:t>	</a:t>
            </a:r>
          </a:p>
        </p:txBody>
      </p:sp>
      <p:sp>
        <p:nvSpPr>
          <p:cNvPr id="267273" name="Rectangle 8"/>
          <p:cNvSpPr>
            <a:spLocks/>
          </p:cNvSpPr>
          <p:nvPr/>
        </p:nvSpPr>
        <p:spPr bwMode="auto">
          <a:xfrm>
            <a:off x="6096000" y="6583363"/>
            <a:ext cx="30480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lgn="r">
              <a:spcBef>
                <a:spcPts val="700"/>
              </a:spcBef>
            </a:pPr>
            <a:r>
              <a:rPr lang="en-US" sz="1200">
                <a:solidFill>
                  <a:srgbClr val="B3E7FF"/>
                </a:solidFill>
                <a:latin typeface="Lucida Grande" charset="0"/>
                <a:cs typeface="Lucida Grande" charset="0"/>
                <a:sym typeface="Lucida Grande" charset="0"/>
              </a:rPr>
              <a:t>UC Santa Cruz</a:t>
            </a:r>
          </a:p>
        </p:txBody>
      </p:sp>
      <p:grpSp>
        <p:nvGrpSpPr>
          <p:cNvPr id="267274" name="Group 9"/>
          <p:cNvGrpSpPr>
            <a:grpSpLocks/>
          </p:cNvGrpSpPr>
          <p:nvPr/>
        </p:nvGrpSpPr>
        <p:grpSpPr bwMode="auto">
          <a:xfrm>
            <a:off x="0" y="762000"/>
            <a:ext cx="9144000" cy="46038"/>
            <a:chOff x="0" y="0"/>
            <a:chExt cx="5760" cy="29"/>
          </a:xfrm>
        </p:grpSpPr>
        <p:sp>
          <p:nvSpPr>
            <p:cNvPr id="267275" name="Rectangle 10"/>
            <p:cNvSpPr>
              <a:spLocks/>
            </p:cNvSpPr>
            <p:nvPr/>
          </p:nvSpPr>
          <p:spPr bwMode="auto">
            <a:xfrm>
              <a:off x="0" y="0"/>
              <a:ext cx="5760" cy="29"/>
            </a:xfrm>
            <a:prstGeom prst="rect">
              <a:avLst/>
            </a:prstGeom>
            <a:solidFill>
              <a:srgbClr val="3D4449"/>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sp>
          <p:nvSpPr>
            <p:cNvPr id="267276" name="Rectangle 11"/>
            <p:cNvSpPr>
              <a:spLocks/>
            </p:cNvSpPr>
            <p:nvPr/>
          </p:nvSpPr>
          <p:spPr bwMode="auto">
            <a:xfrm>
              <a:off x="0" y="0"/>
              <a:ext cx="5760" cy="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grpSp>
      <p:grpSp>
        <p:nvGrpSpPr>
          <p:cNvPr id="267277" name="Group 12"/>
          <p:cNvGrpSpPr>
            <a:grpSpLocks/>
          </p:cNvGrpSpPr>
          <p:nvPr/>
        </p:nvGrpSpPr>
        <p:grpSpPr bwMode="auto">
          <a:xfrm>
            <a:off x="0" y="6835775"/>
            <a:ext cx="9144000" cy="44450"/>
            <a:chOff x="0" y="0"/>
            <a:chExt cx="5760" cy="28"/>
          </a:xfrm>
        </p:grpSpPr>
        <p:sp>
          <p:nvSpPr>
            <p:cNvPr id="267278" name="Rectangle 13"/>
            <p:cNvSpPr>
              <a:spLocks/>
            </p:cNvSpPr>
            <p:nvPr/>
          </p:nvSpPr>
          <p:spPr bwMode="auto">
            <a:xfrm>
              <a:off x="0" y="0"/>
              <a:ext cx="5760" cy="28"/>
            </a:xfrm>
            <a:prstGeom prst="rect">
              <a:avLst/>
            </a:prstGeom>
            <a:solidFill>
              <a:srgbClr val="3D4449"/>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sp>
          <p:nvSpPr>
            <p:cNvPr id="267279" name="Rectangle 14"/>
            <p:cNvSpPr>
              <a:spLocks/>
            </p:cNvSpPr>
            <p:nvPr/>
          </p:nvSpPr>
          <p:spPr bwMode="auto">
            <a:xfrm>
              <a:off x="0" y="0"/>
              <a:ext cx="5760" cy="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endParaRPr lang="fr-FR" sz="2400">
                <a:solidFill>
                  <a:srgbClr val="1F2427"/>
                </a:solidFill>
                <a:ea typeface="ヒラギノ角ゴ ProN W3" charset="0"/>
                <a:cs typeface="ヒラギノ角ゴ ProN W3" charset="0"/>
                <a:sym typeface="Trebuchet MS" charset="0"/>
              </a:endParaRPr>
            </a:p>
          </p:txBody>
        </p:sp>
      </p:grpSp>
      <p:sp>
        <p:nvSpPr>
          <p:cNvPr id="5135" name="Rectangle 15"/>
          <p:cNvSpPr>
            <a:spLocks noGrp="1" noChangeArrowheads="1"/>
          </p:cNvSpPr>
          <p:nvPr>
            <p:ph type="title" idx="4294967295"/>
          </p:nvPr>
        </p:nvSpPr>
        <p:spPr/>
        <p:txBody>
          <a:bodyPr rIns="132080"/>
          <a:lstStyle/>
          <a:p>
            <a:r>
              <a:rPr lang="en-US">
                <a:latin typeface="Calibri" charset="0"/>
              </a:rPr>
              <a:t>Social facts database</a:t>
            </a:r>
          </a:p>
        </p:txBody>
      </p:sp>
      <p:sp>
        <p:nvSpPr>
          <p:cNvPr id="267283" name="Rectangle 18"/>
          <p:cNvSpPr>
            <a:spLocks/>
          </p:cNvSpPr>
          <p:nvPr/>
        </p:nvSpPr>
        <p:spPr bwMode="auto">
          <a:xfrm>
            <a:off x="4800600" y="1841500"/>
            <a:ext cx="4038600" cy="3802063"/>
          </a:xfrm>
          <a:prstGeom prst="rect">
            <a:avLst/>
          </a:prstGeom>
          <a:solidFill>
            <a:schemeClr val="accent1"/>
          </a:solidFill>
          <a:ln w="12700">
            <a:solidFill>
              <a:schemeClr val="tx1"/>
            </a:solidFill>
            <a:round/>
            <a:headEnd/>
            <a:tailEnd/>
          </a:ln>
        </p:spPr>
        <p:txBody>
          <a:bodyPr lIns="0" tIns="0" rIns="40639" bIns="0"/>
          <a:lstStyle/>
          <a:p>
            <a:pPr marL="39688"/>
            <a:r>
              <a:rPr lang="en-US" sz="2200">
                <a:latin typeface="Calibri" charset="0"/>
                <a:ea typeface="ヒラギノ角ゴ ProN W3" charset="0"/>
                <a:cs typeface="ヒラギノ角ゴ ProN W3" charset="0"/>
                <a:sym typeface="Trebuchet MS" charset="0"/>
              </a:rPr>
              <a:t>Goal (chain back to status rule)</a:t>
            </a:r>
          </a:p>
          <a:p>
            <a:pPr marL="39688"/>
            <a:endParaRPr lang="en-US" sz="2200">
              <a:latin typeface="Calibri" charset="0"/>
              <a:ea typeface="ヒラギノ角ゴ ProN W3" charset="0"/>
              <a:cs typeface="ヒラギノ角ゴ ProN W3" charset="0"/>
              <a:sym typeface="Trebuchet MS" charset="0"/>
            </a:endParaRPr>
          </a:p>
          <a:p>
            <a:pPr marL="39688"/>
            <a:r>
              <a:rPr lang="en-US" sz="2200">
                <a:latin typeface="Calibri" charset="0"/>
                <a:ea typeface="ヒラギノ角ゴ ProN W3" charset="0"/>
                <a:cs typeface="ヒラギノ角ゴ ProN W3" charset="0"/>
                <a:sym typeface="Trebuchet MS" charset="0"/>
              </a:rPr>
              <a:t>Specific game and path</a:t>
            </a:r>
          </a:p>
          <a:p>
            <a:pPr marL="39688"/>
            <a:endParaRPr lang="en-US" sz="2200">
              <a:latin typeface="Calibri" charset="0"/>
              <a:ea typeface="ヒラギノ角ゴ ProN W3" charset="0"/>
              <a:cs typeface="ヒラギノ角ゴ ProN W3" charset="0"/>
              <a:sym typeface="Trebuchet MS" charset="0"/>
            </a:endParaRPr>
          </a:p>
          <a:p>
            <a:pPr marL="39688"/>
            <a:r>
              <a:rPr lang="en-US" sz="2200">
                <a:latin typeface="Calibri" charset="0"/>
                <a:ea typeface="ヒラギノ角ゴ ProN W3" charset="0"/>
                <a:cs typeface="ヒラギノ角ゴ ProN W3" charset="0"/>
                <a:sym typeface="Trebuchet MS" charset="0"/>
              </a:rPr>
              <a:t>Cultural knowledge used</a:t>
            </a:r>
          </a:p>
          <a:p>
            <a:pPr marL="39688"/>
            <a:endParaRPr lang="en-US" sz="2200">
              <a:latin typeface="Calibri" charset="0"/>
              <a:ea typeface="ヒラギノ角ゴ ProN W3" charset="0"/>
              <a:cs typeface="ヒラギノ角ゴ ProN W3" charset="0"/>
              <a:sym typeface="Trebuchet MS" charset="0"/>
            </a:endParaRPr>
          </a:p>
          <a:p>
            <a:pPr marL="39688"/>
            <a:r>
              <a:rPr lang="en-US" sz="2200">
                <a:latin typeface="Calibri" charset="0"/>
                <a:ea typeface="ヒラギノ角ゴ ProN W3" charset="0"/>
                <a:cs typeface="ヒラギノ角ゴ ProN W3" charset="0"/>
                <a:sym typeface="Trebuchet MS" charset="0"/>
              </a:rPr>
              <a:t>Social facts used</a:t>
            </a:r>
          </a:p>
          <a:p>
            <a:pPr marL="39688"/>
            <a:endParaRPr lang="en-US" sz="2200">
              <a:latin typeface="Calibri" charset="0"/>
              <a:ea typeface="ヒラギノ角ゴ ProN W3" charset="0"/>
              <a:cs typeface="ヒラギノ角ゴ ProN W3" charset="0"/>
              <a:sym typeface="Trebuchet MS" charset="0"/>
            </a:endParaRPr>
          </a:p>
          <a:p>
            <a:pPr marL="39688"/>
            <a:r>
              <a:rPr lang="en-US" sz="2200">
                <a:latin typeface="Calibri" charset="0"/>
                <a:ea typeface="ヒラギノ角ゴ ProN W3" charset="0"/>
                <a:cs typeface="ヒラギノ角ゴ ProN W3" charset="0"/>
                <a:sym typeface="Trebuchet MS" charset="0"/>
              </a:rPr>
              <a:t>Dialog templates with parameters</a:t>
            </a:r>
          </a:p>
        </p:txBody>
      </p:sp>
      <p:sp>
        <p:nvSpPr>
          <p:cNvPr id="267284" name="Rectangle 19"/>
          <p:cNvSpPr>
            <a:spLocks/>
          </p:cNvSpPr>
          <p:nvPr/>
        </p:nvSpPr>
        <p:spPr bwMode="auto">
          <a:xfrm>
            <a:off x="4800600" y="1314450"/>
            <a:ext cx="4114800" cy="500063"/>
          </a:xfrm>
          <a:prstGeom prst="rect">
            <a:avLst/>
          </a:prstGeom>
          <a:solidFill>
            <a:srgbClr val="3D4449"/>
          </a:solidFill>
          <a:ln w="12700">
            <a:solidFill>
              <a:schemeClr val="tx1"/>
            </a:solidFill>
            <a:round/>
            <a:headEnd/>
            <a:tailEnd/>
          </a:ln>
        </p:spPr>
        <p:txBody>
          <a:bodyPr lIns="0" tIns="0" rIns="40639" bIns="0" anchor="ctr"/>
          <a:lstStyle/>
          <a:p>
            <a:pPr marL="39688"/>
            <a:r>
              <a:rPr lang="en-US" sz="2400">
                <a:solidFill>
                  <a:srgbClr val="B3E7FF"/>
                </a:solidFill>
                <a:latin typeface="Calibri" charset="0"/>
                <a:ea typeface="ヒラギノ角ゴ ProN W3" charset="0"/>
                <a:cs typeface="ヒラギノ角ゴ ProN W3" charset="0"/>
                <a:sym typeface="Trebuchet MS" charset="0"/>
              </a:rPr>
              <a:t>Entry</a:t>
            </a:r>
          </a:p>
        </p:txBody>
      </p:sp>
      <p:graphicFrame>
        <p:nvGraphicFramePr>
          <p:cNvPr id="5140" name="Group 20"/>
          <p:cNvGraphicFramePr>
            <a:graphicFrameLocks noGrp="1"/>
          </p:cNvGraphicFramePr>
          <p:nvPr/>
        </p:nvGraphicFramePr>
        <p:xfrm>
          <a:off x="304800" y="1295400"/>
          <a:ext cx="3833813" cy="4354519"/>
        </p:xfrm>
        <a:graphic>
          <a:graphicData uri="http://schemas.openxmlformats.org/drawingml/2006/table">
            <a:tbl>
              <a:tblPr/>
              <a:tblGrid>
                <a:gridCol w="769938"/>
                <a:gridCol w="1893887"/>
                <a:gridCol w="592138"/>
                <a:gridCol w="577850"/>
              </a:tblGrid>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B3E7FF"/>
                          </a:solidFill>
                          <a:effectLst/>
                          <a:latin typeface="Calibri" charset="0"/>
                          <a:ea typeface="ヒラギノ角ゴ ProN W3" charset="0"/>
                          <a:cs typeface="ヒラギノ角ゴ ProN W3" charset="0"/>
                          <a:sym typeface="Lucida Grande" charset="0"/>
                        </a:rPr>
                        <a:t>Class</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28575"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rgbClr val="3D4449"/>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B3E7FF"/>
                          </a:solidFill>
                          <a:effectLst/>
                          <a:latin typeface="Calibri" charset="0"/>
                          <a:ea typeface="ヒラギノ角ゴ ProN W3" charset="0"/>
                          <a:cs typeface="ヒラギノ角ゴ ProN W3" charset="0"/>
                          <a:sym typeface="Lucida Grande" charset="0"/>
                        </a:rPr>
                        <a:t>Word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28575"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rgbClr val="3D4449"/>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B3E7FF"/>
                          </a:solidFill>
                          <a:effectLst/>
                          <a:latin typeface="Calibri" charset="0"/>
                          <a:ea typeface="ヒラギノ角ゴ ProN W3" charset="0"/>
                          <a:cs typeface="ヒラギノ角ゴ ProN W3" charset="0"/>
                          <a:sym typeface="Lucida Grande" charset="0"/>
                        </a:rPr>
                        <a:t>A</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28575"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rgbClr val="3D4449"/>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B3E7FF"/>
                          </a:solidFill>
                          <a:effectLst/>
                          <a:latin typeface="Calibri" charset="0"/>
                          <a:ea typeface="ヒラギノ角ゴ ProN W3" charset="0"/>
                          <a:cs typeface="ヒラギノ角ゴ ProN W3" charset="0"/>
                          <a:sym typeface="Lucida Grande" charset="0"/>
                        </a:rPr>
                        <a:t>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28575"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rgbClr val="3D4449"/>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1</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dating</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2</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dating</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4</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friends</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4</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friends</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6</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broke up</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6</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broke up</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2</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took pass 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2</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desires reconnect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Miri</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7</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dissed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7</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insulted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8</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fake story</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Ed</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12700" cap="flat" cmpd="sng" algn="ctr">
                      <a:solidFill>
                        <a:srgbClr val="1F2427"/>
                      </a:solidFill>
                      <a:prstDash val="solid"/>
                      <a:round/>
                      <a:headEnd type="none" w="med" len="med"/>
                      <a:tailEnd type="none" w="med" len="med"/>
                    </a:lnB>
                    <a:lnTlToBr>
                      <a:noFill/>
                    </a:lnTlToBr>
                    <a:lnBlToTr>
                      <a:noFill/>
                    </a:lnBlToTr>
                    <a:solidFill>
                      <a:schemeClr val="accent1"/>
                    </a:solidFill>
                  </a:tcPr>
                </a:tc>
              </a:tr>
              <a:tr h="334963">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11</a:t>
                      </a:r>
                    </a:p>
                  </a:txBody>
                  <a:tcPr marL="50800" marR="50800" marT="50800" marB="50800" horzOverflow="overflow">
                    <a:lnL w="28575"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28575"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spied on</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28575"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Kat</a:t>
                      </a:r>
                    </a:p>
                  </a:txBody>
                  <a:tcPr marL="50800" marR="50800" marT="50800" marB="50800" horzOverflow="overflow">
                    <a:lnL w="12700" cap="flat" cmpd="sng" algn="ctr">
                      <a:solidFill>
                        <a:srgbClr val="1F2427"/>
                      </a:solidFill>
                      <a:prstDash val="solid"/>
                      <a:round/>
                      <a:headEnd type="none" w="med" len="med"/>
                      <a:tailEnd type="none" w="med" len="med"/>
                    </a:lnL>
                    <a:lnR w="12700"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28575" cap="flat" cmpd="sng" algn="ctr">
                      <a:solidFill>
                        <a:srgbClr val="1F2427"/>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
                          <a:srgbClr val="99FF33"/>
                        </a:buClr>
                        <a:buSzTx/>
                        <a:buFont typeface="Wingdings" charset="0"/>
                        <a:buNone/>
                        <a:tabLst>
                          <a:tab pos="558800" algn="l"/>
                        </a:tabLst>
                      </a:pPr>
                      <a:r>
                        <a:rPr kumimoji="0" lang="en-US" sz="1400" b="0" i="0" u="none" strike="noStrike" cap="none" normalizeH="0" baseline="0">
                          <a:ln>
                            <a:noFill/>
                          </a:ln>
                          <a:solidFill>
                            <a:srgbClr val="000000"/>
                          </a:solidFill>
                          <a:effectLst/>
                          <a:latin typeface="Calibri" charset="0"/>
                          <a:ea typeface="ヒラギノ角ゴ ProN W3" charset="0"/>
                          <a:cs typeface="ヒラギノ角ゴ ProN W3" charset="0"/>
                          <a:sym typeface="Lucida Grande" charset="0"/>
                        </a:rPr>
                        <a:t>Rob</a:t>
                      </a:r>
                    </a:p>
                  </a:txBody>
                  <a:tcPr marL="50800" marR="50800" marT="50800" marB="50800" horzOverflow="overflow">
                    <a:lnL w="12700" cap="flat" cmpd="sng" algn="ctr">
                      <a:solidFill>
                        <a:srgbClr val="1F2427"/>
                      </a:solidFill>
                      <a:prstDash val="solid"/>
                      <a:round/>
                      <a:headEnd type="none" w="med" len="med"/>
                      <a:tailEnd type="none" w="med" len="med"/>
                    </a:lnL>
                    <a:lnR w="28575" cap="flat" cmpd="sng" algn="ctr">
                      <a:solidFill>
                        <a:srgbClr val="1F2427"/>
                      </a:solidFill>
                      <a:prstDash val="solid"/>
                      <a:round/>
                      <a:headEnd type="none" w="med" len="med"/>
                      <a:tailEnd type="none" w="med" len="med"/>
                    </a:lnR>
                    <a:lnT w="12700" cap="flat" cmpd="sng" algn="ctr">
                      <a:solidFill>
                        <a:srgbClr val="1F2427"/>
                      </a:solidFill>
                      <a:prstDash val="solid"/>
                      <a:round/>
                      <a:headEnd type="none" w="med" len="med"/>
                      <a:tailEnd type="none" w="med" len="med"/>
                    </a:lnT>
                    <a:lnB w="28575" cap="flat" cmpd="sng" algn="ctr">
                      <a:solidFill>
                        <a:srgbClr val="1F2427"/>
                      </a:solidFill>
                      <a:prstDash val="solid"/>
                      <a:round/>
                      <a:headEnd type="none" w="med" len="med"/>
                      <a:tailEnd type="none" w="med" len="med"/>
                    </a:lnB>
                    <a:lnTlToBr>
                      <a:noFill/>
                    </a:lnTlToBr>
                    <a:lnBlToTr>
                      <a:noFill/>
                    </a:lnBlToTr>
                    <a:solidFill>
                      <a:schemeClr val="accent1"/>
                    </a:solidFill>
                  </a:tcPr>
                </a:tc>
              </a:tr>
            </a:tbl>
          </a:graphicData>
        </a:graphic>
      </p:graphicFrame>
    </p:spTree>
    <p:extLst>
      <p:ext uri="{BB962C8B-B14F-4D97-AF65-F5344CB8AC3E}">
        <p14:creationId xmlns:p14="http://schemas.microsoft.com/office/powerpoint/2010/main" val="33318037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idx="4294967295"/>
          </p:nvPr>
        </p:nvSpPr>
        <p:spPr/>
        <p:txBody>
          <a:bodyPr/>
          <a:lstStyle/>
          <a:p>
            <a:r>
              <a:rPr lang="en-US">
                <a:latin typeface="Calibri" charset="0"/>
              </a:rPr>
              <a:t>Take home</a:t>
            </a:r>
          </a:p>
        </p:txBody>
      </p:sp>
      <p:sp>
        <p:nvSpPr>
          <p:cNvPr id="238595" name="Rectangle 3"/>
          <p:cNvSpPr>
            <a:spLocks noGrp="1" noChangeArrowheads="1"/>
          </p:cNvSpPr>
          <p:nvPr>
            <p:ph type="body" idx="4294967295"/>
          </p:nvPr>
        </p:nvSpPr>
        <p:spPr/>
        <p:txBody>
          <a:bodyPr/>
          <a:lstStyle/>
          <a:p>
            <a:pPr>
              <a:lnSpc>
                <a:spcPct val="90000"/>
              </a:lnSpc>
            </a:pPr>
            <a:r>
              <a:rPr lang="en-US" dirty="0">
                <a:latin typeface="Calibri" charset="0"/>
              </a:rPr>
              <a:t>Social games are a useful abstraction level for adding social dynamics to characters</a:t>
            </a:r>
          </a:p>
          <a:p>
            <a:pPr>
              <a:lnSpc>
                <a:spcPct val="90000"/>
              </a:lnSpc>
            </a:pPr>
            <a:endParaRPr lang="en-US" dirty="0">
              <a:latin typeface="Calibri" charset="0"/>
            </a:endParaRPr>
          </a:p>
          <a:p>
            <a:pPr>
              <a:lnSpc>
                <a:spcPct val="90000"/>
              </a:lnSpc>
            </a:pPr>
            <a:r>
              <a:rPr lang="en-US" dirty="0">
                <a:latin typeface="Calibri" charset="0"/>
              </a:rPr>
              <a:t>Holy grail of highly concrete, socially and physically dynamic, highly realized characters is still far way</a:t>
            </a:r>
          </a:p>
          <a:p>
            <a:pPr lvl="1">
              <a:lnSpc>
                <a:spcPct val="90000"/>
              </a:lnSpc>
            </a:pPr>
            <a:r>
              <a:rPr lang="en-US" dirty="0">
                <a:latin typeface="Calibri" charset="0"/>
              </a:rPr>
              <a:t>For next several years, physical abstraction will be key for highly realized dynamic characters</a:t>
            </a:r>
          </a:p>
          <a:p>
            <a:pPr lvl="1">
              <a:lnSpc>
                <a:spcPct val="90000"/>
              </a:lnSpc>
            </a:pPr>
            <a:r>
              <a:rPr lang="en-US" dirty="0" smtClean="0">
                <a:latin typeface="Calibri" charset="0"/>
              </a:rPr>
              <a:t>Does n</a:t>
            </a:r>
            <a:r>
              <a:rPr lang="fr-FR" dirty="0">
                <a:latin typeface="Calibri" charset="0"/>
              </a:rPr>
              <a:t>o</a:t>
            </a:r>
            <a:r>
              <a:rPr lang="en-US" dirty="0" smtClean="0">
                <a:latin typeface="Calibri" charset="0"/>
              </a:rPr>
              <a:t>t </a:t>
            </a:r>
            <a:r>
              <a:rPr lang="en-US" dirty="0">
                <a:latin typeface="Calibri" charset="0"/>
              </a:rPr>
              <a:t>help AAA, but can incrementally add social dynamics </a:t>
            </a:r>
          </a:p>
          <a:p>
            <a:pPr lvl="1">
              <a:lnSpc>
                <a:spcPct val="90000"/>
              </a:lnSpc>
            </a:pPr>
            <a:endParaRPr lang="en-US" dirty="0">
              <a:latin typeface="Calibri" charset="0"/>
            </a:endParaRPr>
          </a:p>
          <a:p>
            <a:pPr>
              <a:lnSpc>
                <a:spcPct val="90000"/>
              </a:lnSpc>
            </a:pPr>
            <a:endParaRPr lang="en-US" dirty="0">
              <a:latin typeface="Calibri" charset="0"/>
            </a:endParaRPr>
          </a:p>
        </p:txBody>
      </p:sp>
    </p:spTree>
    <p:extLst>
      <p:ext uri="{BB962C8B-B14F-4D97-AF65-F5344CB8AC3E}">
        <p14:creationId xmlns:p14="http://schemas.microsoft.com/office/powerpoint/2010/main" val="367438832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Parcours best-first</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Capture d’écran 2014-11-26 à 19.32.22.png"/>
          <p:cNvPicPr/>
          <p:nvPr/>
        </p:nvPicPr>
        <p:blipFill>
          <a:blip r:embed="rId2">
            <a:extLst/>
          </a:blip>
          <a:stretch>
            <a:fillRect/>
          </a:stretch>
        </p:blipFill>
        <p:spPr>
          <a:xfrm>
            <a:off x="1181652" y="1546087"/>
            <a:ext cx="7575826" cy="4229651"/>
          </a:xfrm>
          <a:prstGeom prst="rect">
            <a:avLst/>
          </a:prstGeom>
          <a:ln w="12700">
            <a:miter lim="400000"/>
          </a:ln>
        </p:spPr>
      </p:pic>
    </p:spTree>
    <p:extLst>
      <p:ext uri="{BB962C8B-B14F-4D97-AF65-F5344CB8AC3E}">
        <p14:creationId xmlns:p14="http://schemas.microsoft.com/office/powerpoint/2010/main" val="479761855"/>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Intelligence artificielle et informatique graphique</a:t>
            </a:r>
            <a:endParaRPr lang="fr-FR" dirty="0"/>
          </a:p>
        </p:txBody>
      </p:sp>
      <p:sp>
        <p:nvSpPr>
          <p:cNvPr id="3" name="Espace réservé du contenu 2"/>
          <p:cNvSpPr>
            <a:spLocks noGrp="1"/>
          </p:cNvSpPr>
          <p:nvPr>
            <p:ph idx="1"/>
          </p:nvPr>
        </p:nvSpPr>
        <p:spPr/>
        <p:txBody>
          <a:bodyPr>
            <a:normAutofit/>
          </a:bodyPr>
          <a:lstStyle/>
          <a:p>
            <a:pPr marL="0" indent="0">
              <a:buNone/>
            </a:pPr>
            <a:r>
              <a:rPr lang="en-US" dirty="0" smtClean="0"/>
              <a:t>The </a:t>
            </a:r>
            <a:r>
              <a:rPr lang="en-US" dirty="0"/>
              <a:t>field of computer graphics is </a:t>
            </a:r>
            <a:r>
              <a:rPr lang="en-US" dirty="0" smtClean="0"/>
              <a:t>more </a:t>
            </a:r>
            <a:r>
              <a:rPr lang="en-US" dirty="0"/>
              <a:t>advanced than AI in </a:t>
            </a:r>
            <a:r>
              <a:rPr lang="en-US" dirty="0" smtClean="0"/>
              <a:t>games</a:t>
            </a:r>
            <a:r>
              <a:rPr lang="en-US" dirty="0"/>
              <a:t> </a:t>
            </a:r>
            <a:r>
              <a:rPr lang="en-US" dirty="0" smtClean="0"/>
              <a:t>because </a:t>
            </a:r>
            <a:r>
              <a:rPr lang="en-US" dirty="0"/>
              <a:t>graphics has a clean decomposition of form/function in terms of texture/polygon</a:t>
            </a:r>
          </a:p>
          <a:p>
            <a:r>
              <a:rPr lang="en-US" dirty="0" smtClean="0"/>
              <a:t>Graphics </a:t>
            </a:r>
            <a:r>
              <a:rPr lang="en-US" dirty="0"/>
              <a:t>engineers deal with </a:t>
            </a:r>
            <a:r>
              <a:rPr lang="en-US" dirty="0" smtClean="0"/>
              <a:t>polygons</a:t>
            </a:r>
          </a:p>
          <a:p>
            <a:r>
              <a:rPr lang="en-US" dirty="0"/>
              <a:t>Artists are free to add any texture they </a:t>
            </a:r>
            <a:r>
              <a:rPr lang="en-US" dirty="0" smtClean="0"/>
              <a:t>like</a:t>
            </a:r>
            <a:endParaRPr lang="en-US" dirty="0"/>
          </a:p>
          <a:p>
            <a:pPr marL="0" indent="0">
              <a:buNone/>
            </a:pPr>
            <a:r>
              <a:rPr lang="en-US" dirty="0" smtClean="0"/>
              <a:t>There </a:t>
            </a:r>
            <a:r>
              <a:rPr lang="en-US" dirty="0"/>
              <a:t>is no analog in AI of the texture/polygon decomposition</a:t>
            </a:r>
          </a:p>
          <a:p>
            <a:pPr marL="0" indent="0">
              <a:buNone/>
            </a:pPr>
            <a:r>
              <a:rPr lang="fr-FR" dirty="0" smtClean="0"/>
              <a:t>Richard Evans (The SIMS, VERSU)</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GAME AI</a:t>
            </a:r>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180632375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Pour aller plus loin</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mr-IN" b="1" dirty="0" smtClean="0"/>
              <a:t>- 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111</a:t>
            </a:fld>
            <a:endParaRPr lang="fr-FR" dirty="0"/>
          </a:p>
        </p:txBody>
      </p:sp>
      <p:sp>
        <p:nvSpPr>
          <p:cNvPr id="6" name="Espace réservé de la date 5"/>
          <p:cNvSpPr>
            <a:spLocks noGrp="1"/>
          </p:cNvSpPr>
          <p:nvPr>
            <p:ph type="dt" sz="half" idx="2"/>
          </p:nvPr>
        </p:nvSpPr>
        <p:spPr/>
        <p:txBody>
          <a:bodyPr/>
          <a:lstStyle/>
          <a:p>
            <a:fld id="{3D85F28E-A20A-254E-B4B9-91D136105DD0}" type="datetime1">
              <a:rPr lang="fr-FR" smtClean="0"/>
              <a:t>28/09/17</a:t>
            </a:fld>
            <a:endParaRPr lang="fr-FR" dirty="0"/>
          </a:p>
        </p:txBody>
      </p:sp>
      <p:pic>
        <p:nvPicPr>
          <p:cNvPr id="7" name="pasted-image.png"/>
          <p:cNvPicPr/>
          <p:nvPr/>
        </p:nvPicPr>
        <p:blipFill>
          <a:blip r:embed="rId2">
            <a:extLst/>
          </a:blip>
          <a:stretch>
            <a:fillRect/>
          </a:stretch>
        </p:blipFill>
        <p:spPr>
          <a:xfrm>
            <a:off x="3656888" y="1573241"/>
            <a:ext cx="2477677" cy="3684791"/>
          </a:xfrm>
          <a:prstGeom prst="rect">
            <a:avLst/>
          </a:prstGeom>
          <a:ln w="12700">
            <a:miter lim="400000"/>
          </a:ln>
        </p:spPr>
      </p:pic>
      <p:pic>
        <p:nvPicPr>
          <p:cNvPr id="8" name="pasted-image.png"/>
          <p:cNvPicPr/>
          <p:nvPr/>
        </p:nvPicPr>
        <p:blipFill>
          <a:blip r:embed="rId3">
            <a:extLst/>
          </a:blip>
          <a:stretch>
            <a:fillRect/>
          </a:stretch>
        </p:blipFill>
        <p:spPr>
          <a:xfrm>
            <a:off x="957690" y="1573241"/>
            <a:ext cx="2373477" cy="3684791"/>
          </a:xfrm>
          <a:prstGeom prst="rect">
            <a:avLst/>
          </a:prstGeom>
          <a:ln w="12700">
            <a:miter lim="400000"/>
          </a:ln>
        </p:spPr>
      </p:pic>
      <p:pic>
        <p:nvPicPr>
          <p:cNvPr id="3" name="Image 2"/>
          <p:cNvPicPr>
            <a:picLocks noChangeAspect="1"/>
          </p:cNvPicPr>
          <p:nvPr/>
        </p:nvPicPr>
        <p:blipFill>
          <a:blip r:embed="rId4"/>
          <a:stretch>
            <a:fillRect/>
          </a:stretch>
        </p:blipFill>
        <p:spPr>
          <a:xfrm>
            <a:off x="6375632" y="1573241"/>
            <a:ext cx="2326071" cy="3684791"/>
          </a:xfrm>
          <a:prstGeom prst="rect">
            <a:avLst/>
          </a:prstGeom>
        </p:spPr>
      </p:pic>
    </p:spTree>
    <p:extLst>
      <p:ext uri="{BB962C8B-B14F-4D97-AF65-F5344CB8AC3E}">
        <p14:creationId xmlns:p14="http://schemas.microsoft.com/office/powerpoint/2010/main" val="39130652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 heuristique</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Capture d’écran 2014-11-26 à 19.31.22.png"/>
          <p:cNvPicPr/>
          <p:nvPr/>
        </p:nvPicPr>
        <p:blipFill>
          <a:blip r:embed="rId2">
            <a:extLst/>
          </a:blip>
          <a:stretch>
            <a:fillRect/>
          </a:stretch>
        </p:blipFill>
        <p:spPr>
          <a:xfrm>
            <a:off x="2273300" y="1504122"/>
            <a:ext cx="4597400" cy="4318000"/>
          </a:xfrm>
          <a:prstGeom prst="rect">
            <a:avLst/>
          </a:prstGeom>
          <a:ln w="12700">
            <a:miter lim="400000"/>
          </a:ln>
        </p:spPr>
      </p:pic>
    </p:spTree>
    <p:extLst>
      <p:ext uri="{BB962C8B-B14F-4D97-AF65-F5344CB8AC3E}">
        <p14:creationId xmlns:p14="http://schemas.microsoft.com/office/powerpoint/2010/main" val="46922332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Algorithme A*</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sp>
        <p:nvSpPr>
          <p:cNvPr id="7" name="Shape 657"/>
          <p:cNvSpPr txBox="1">
            <a:spLocks/>
          </p:cNvSpPr>
          <p:nvPr/>
        </p:nvSpPr>
        <p:spPr>
          <a:xfrm>
            <a:off x="1004889" y="1049130"/>
            <a:ext cx="8229601" cy="508214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solidFill>
                  <a:srgbClr val="000000"/>
                </a:solidFill>
              </a:defRPr>
            </a:pPr>
            <a:r>
              <a:rPr lang="fr-FR" sz="2400" dirty="0"/>
              <a:t>Meilleure estimation de la distance totale</a:t>
            </a:r>
          </a:p>
          <a:p>
            <a:pPr>
              <a:defRPr sz="1800">
                <a:solidFill>
                  <a:srgbClr val="000000"/>
                </a:solidFill>
              </a:defRPr>
            </a:pPr>
            <a:endParaRPr lang="fr-FR" sz="2400" dirty="0"/>
          </a:p>
          <a:p>
            <a:pPr>
              <a:defRPr sz="1800">
                <a:solidFill>
                  <a:srgbClr val="000000"/>
                </a:solidFill>
              </a:defRPr>
            </a:pPr>
            <a:endParaRPr lang="fr-FR" sz="2400" dirty="0"/>
          </a:p>
          <a:p>
            <a:pPr>
              <a:defRPr sz="1800">
                <a:solidFill>
                  <a:srgbClr val="000000"/>
                </a:solidFill>
              </a:defRPr>
            </a:pPr>
            <a:endParaRPr lang="fr-FR" sz="2400" dirty="0" smtClean="0"/>
          </a:p>
          <a:p>
            <a:pPr>
              <a:defRPr sz="1800">
                <a:solidFill>
                  <a:srgbClr val="000000"/>
                </a:solidFill>
              </a:defRPr>
            </a:pPr>
            <a:r>
              <a:rPr lang="fr-FR" sz="2400" dirty="0" smtClean="0"/>
              <a:t>Révision </a:t>
            </a:r>
            <a:r>
              <a:rPr lang="fr-FR" sz="2400" dirty="0"/>
              <a:t>du meilleur chemin</a:t>
            </a:r>
          </a:p>
        </p:txBody>
      </p:sp>
      <p:pic>
        <p:nvPicPr>
          <p:cNvPr id="8" name="Capture d’écran 2014-11-28 à 07.00.29.png"/>
          <p:cNvPicPr/>
          <p:nvPr/>
        </p:nvPicPr>
        <p:blipFill>
          <a:blip r:embed="rId2">
            <a:extLst/>
          </a:blip>
          <a:stretch>
            <a:fillRect/>
          </a:stretch>
        </p:blipFill>
        <p:spPr>
          <a:xfrm>
            <a:off x="2642704" y="3413475"/>
            <a:ext cx="3987800" cy="2717800"/>
          </a:xfrm>
          <a:prstGeom prst="rect">
            <a:avLst/>
          </a:prstGeom>
          <a:ln w="12700">
            <a:miter lim="400000"/>
          </a:ln>
        </p:spPr>
      </p:pic>
      <p:pic>
        <p:nvPicPr>
          <p:cNvPr id="9" name="Capture d’écran 2014-11-28 à 06.56.52.png"/>
          <p:cNvPicPr/>
          <p:nvPr/>
        </p:nvPicPr>
        <p:blipFill>
          <a:blip r:embed="rId3">
            <a:extLst/>
          </a:blip>
          <a:stretch>
            <a:fillRect/>
          </a:stretch>
        </p:blipFill>
        <p:spPr>
          <a:xfrm>
            <a:off x="2870665" y="1704009"/>
            <a:ext cx="3263900" cy="812800"/>
          </a:xfrm>
          <a:prstGeom prst="rect">
            <a:avLst/>
          </a:prstGeom>
          <a:ln w="12700">
            <a:miter lim="400000"/>
          </a:ln>
        </p:spPr>
      </p:pic>
    </p:spTree>
    <p:extLst>
      <p:ext uri="{BB962C8B-B14F-4D97-AF65-F5344CB8AC3E}">
        <p14:creationId xmlns:p14="http://schemas.microsoft.com/office/powerpoint/2010/main" val="242406537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Algorithme A*</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Capture d’écran 2014-11-26 à 19.33.50.png"/>
          <p:cNvPicPr/>
          <p:nvPr/>
        </p:nvPicPr>
        <p:blipFill>
          <a:blip r:embed="rId2">
            <a:extLst/>
          </a:blip>
          <a:stretch>
            <a:fillRect/>
          </a:stretch>
        </p:blipFill>
        <p:spPr>
          <a:xfrm>
            <a:off x="1711739" y="710075"/>
            <a:ext cx="5886173" cy="5662012"/>
          </a:xfrm>
          <a:prstGeom prst="rect">
            <a:avLst/>
          </a:prstGeom>
          <a:ln w="12700">
            <a:miter lim="400000"/>
          </a:ln>
        </p:spPr>
      </p:pic>
    </p:spTree>
    <p:extLst>
      <p:ext uri="{BB962C8B-B14F-4D97-AF65-F5344CB8AC3E}">
        <p14:creationId xmlns:p14="http://schemas.microsoft.com/office/powerpoint/2010/main" val="361793811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Capture d’écran 2014-11-26 à 19.33.13.png"/>
          <p:cNvPicPr/>
          <p:nvPr/>
        </p:nvPicPr>
        <p:blipFill>
          <a:blip r:embed="rId2">
            <a:extLst/>
          </a:blip>
          <a:stretch>
            <a:fillRect/>
          </a:stretch>
        </p:blipFill>
        <p:spPr>
          <a:xfrm>
            <a:off x="1049129" y="1170609"/>
            <a:ext cx="7653131" cy="4549913"/>
          </a:xfrm>
          <a:prstGeom prst="rect">
            <a:avLst/>
          </a:prstGeom>
          <a:ln w="12700">
            <a:miter lim="400000"/>
          </a:ln>
        </p:spPr>
      </p:pic>
    </p:spTree>
    <p:extLst>
      <p:ext uri="{BB962C8B-B14F-4D97-AF65-F5344CB8AC3E}">
        <p14:creationId xmlns:p14="http://schemas.microsoft.com/office/powerpoint/2010/main" val="216602759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Algorithme de </a:t>
            </a:r>
            <a:r>
              <a:rPr lang="fr-FR" dirty="0" err="1" smtClean="0"/>
              <a:t>Dijkstra</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Capture d’écran 2014-11-26 à 19.34.52.png"/>
          <p:cNvPicPr/>
          <p:nvPr/>
        </p:nvPicPr>
        <p:blipFill>
          <a:blip r:embed="rId2">
            <a:extLst/>
          </a:blip>
          <a:stretch>
            <a:fillRect/>
          </a:stretch>
        </p:blipFill>
        <p:spPr>
          <a:xfrm>
            <a:off x="2952750" y="2241550"/>
            <a:ext cx="2730500" cy="1384300"/>
          </a:xfrm>
          <a:prstGeom prst="rect">
            <a:avLst/>
          </a:prstGeom>
          <a:ln w="12700">
            <a:miter lim="400000"/>
          </a:ln>
        </p:spPr>
      </p:pic>
      <p:sp>
        <p:nvSpPr>
          <p:cNvPr id="8" name="Shape 671"/>
          <p:cNvSpPr txBox="1">
            <a:spLocks/>
          </p:cNvSpPr>
          <p:nvPr/>
        </p:nvSpPr>
        <p:spPr>
          <a:xfrm>
            <a:off x="1942851" y="4249737"/>
            <a:ext cx="5558186" cy="1876426"/>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solidFill>
                  <a:srgbClr val="000000"/>
                </a:solidFill>
              </a:defRPr>
            </a:pPr>
            <a:r>
              <a:rPr lang="fr-FR" dirty="0"/>
              <a:t>Avantage : trouve toutes les solutions</a:t>
            </a:r>
          </a:p>
          <a:p>
            <a:pPr>
              <a:defRPr sz="1800">
                <a:solidFill>
                  <a:srgbClr val="000000"/>
                </a:solidFill>
              </a:defRPr>
            </a:pPr>
            <a:r>
              <a:rPr lang="fr-FR" dirty="0"/>
              <a:t>Inconvénient : parcourt tous les chemins possibles</a:t>
            </a:r>
          </a:p>
        </p:txBody>
      </p:sp>
    </p:spTree>
    <p:extLst>
      <p:ext uri="{BB962C8B-B14F-4D97-AF65-F5344CB8AC3E}">
        <p14:creationId xmlns:p14="http://schemas.microsoft.com/office/powerpoint/2010/main" val="7606626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Machines d’états finis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28/09/17</a:t>
            </a:fld>
            <a:endParaRPr lang="fr-FR" dirty="0"/>
          </a:p>
        </p:txBody>
      </p:sp>
      <p:pic>
        <p:nvPicPr>
          <p:cNvPr id="8" name="Image 7"/>
          <p:cNvPicPr>
            <a:picLocks noChangeAspect="1"/>
          </p:cNvPicPr>
          <p:nvPr/>
        </p:nvPicPr>
        <p:blipFill>
          <a:blip r:embed="rId2"/>
          <a:stretch>
            <a:fillRect/>
          </a:stretch>
        </p:blipFill>
        <p:spPr>
          <a:xfrm>
            <a:off x="1134103" y="1529557"/>
            <a:ext cx="7366000" cy="4445000"/>
          </a:xfrm>
          <a:prstGeom prst="rect">
            <a:avLst/>
          </a:prstGeom>
        </p:spPr>
      </p:pic>
    </p:spTree>
    <p:extLst>
      <p:ext uri="{BB962C8B-B14F-4D97-AF65-F5344CB8AC3E}">
        <p14:creationId xmlns:p14="http://schemas.microsoft.com/office/powerpoint/2010/main" val="240763343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de machine d’états finis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28/09/17</a:t>
            </a:fld>
            <a:endParaRPr lang="fr-FR" dirty="0"/>
          </a:p>
        </p:txBody>
      </p:sp>
      <p:pic>
        <p:nvPicPr>
          <p:cNvPr id="8" name="Capture d’écran 2014-11-26 à 19.35.57.png"/>
          <p:cNvPicPr/>
          <p:nvPr/>
        </p:nvPicPr>
        <p:blipFill>
          <a:blip r:embed="rId2">
            <a:extLst/>
          </a:blip>
          <a:stretch>
            <a:fillRect/>
          </a:stretch>
        </p:blipFill>
        <p:spPr>
          <a:xfrm>
            <a:off x="1557130" y="939001"/>
            <a:ext cx="5842000" cy="2692400"/>
          </a:xfrm>
          <a:prstGeom prst="rect">
            <a:avLst/>
          </a:prstGeom>
          <a:ln w="12700">
            <a:miter lim="400000"/>
          </a:ln>
        </p:spPr>
      </p:pic>
      <p:pic>
        <p:nvPicPr>
          <p:cNvPr id="9" name="Capture d’écran 2014-11-26 à 19.36.49.png"/>
          <p:cNvPicPr/>
          <p:nvPr/>
        </p:nvPicPr>
        <p:blipFill>
          <a:blip r:embed="rId3">
            <a:extLst/>
          </a:blip>
          <a:stretch>
            <a:fillRect/>
          </a:stretch>
        </p:blipFill>
        <p:spPr>
          <a:xfrm>
            <a:off x="2276928" y="3164785"/>
            <a:ext cx="4749800" cy="3136900"/>
          </a:xfrm>
          <a:prstGeom prst="rect">
            <a:avLst/>
          </a:prstGeom>
          <a:ln w="12700">
            <a:miter lim="400000"/>
          </a:ln>
        </p:spPr>
      </p:pic>
    </p:spTree>
    <p:extLst>
      <p:ext uri="{BB962C8B-B14F-4D97-AF65-F5344CB8AC3E}">
        <p14:creationId xmlns:p14="http://schemas.microsoft.com/office/powerpoint/2010/main" val="240741364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d’implémentation</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28/09/17</a:t>
            </a:fld>
            <a:endParaRPr lang="fr-FR" dirty="0"/>
          </a:p>
        </p:txBody>
      </p:sp>
      <p:pic>
        <p:nvPicPr>
          <p:cNvPr id="7" name="Capture d’écran 2014-11-26 à 19.38.07.png"/>
          <p:cNvPicPr/>
          <p:nvPr/>
        </p:nvPicPr>
        <p:blipFill>
          <a:blip r:embed="rId2">
            <a:extLst/>
          </a:blip>
          <a:stretch>
            <a:fillRect/>
          </a:stretch>
        </p:blipFill>
        <p:spPr>
          <a:xfrm>
            <a:off x="1930400" y="1479550"/>
            <a:ext cx="4775200" cy="2070100"/>
          </a:xfrm>
          <a:prstGeom prst="rect">
            <a:avLst/>
          </a:prstGeom>
          <a:ln w="12700">
            <a:miter lim="400000"/>
          </a:ln>
        </p:spPr>
      </p:pic>
      <p:pic>
        <p:nvPicPr>
          <p:cNvPr id="8" name="Capture d’écran 2014-11-26 à 19.38.55.png"/>
          <p:cNvPicPr/>
          <p:nvPr/>
        </p:nvPicPr>
        <p:blipFill>
          <a:blip r:embed="rId3">
            <a:extLst/>
          </a:blip>
          <a:stretch>
            <a:fillRect/>
          </a:stretch>
        </p:blipFill>
        <p:spPr>
          <a:xfrm>
            <a:off x="1741004" y="3549650"/>
            <a:ext cx="5689600" cy="2349500"/>
          </a:xfrm>
          <a:prstGeom prst="rect">
            <a:avLst/>
          </a:prstGeom>
          <a:ln w="12700">
            <a:miter lim="400000"/>
          </a:ln>
        </p:spPr>
      </p:pic>
    </p:spTree>
    <p:extLst>
      <p:ext uri="{BB962C8B-B14F-4D97-AF65-F5344CB8AC3E}">
        <p14:creationId xmlns:p14="http://schemas.microsoft.com/office/powerpoint/2010/main" val="150259724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532878"/>
            <a:ext cx="8229600" cy="4156819"/>
          </a:xfrm>
        </p:spPr>
        <p:txBody>
          <a:bodyPr anchor="ctr">
            <a:normAutofit/>
          </a:bodyPr>
          <a:lstStyle/>
          <a:p>
            <a:pPr marL="0" indent="0" algn="just">
              <a:buNone/>
            </a:pPr>
            <a:endParaRPr lang="fr-FR" sz="2400" dirty="0"/>
          </a:p>
          <a:p>
            <a:pPr marL="0" lvl="0" indent="0" algn="just">
              <a:buNone/>
              <a:defRPr sz="1800">
                <a:solidFill>
                  <a:srgbClr val="000000"/>
                </a:solidFill>
                <a:effectLst/>
              </a:defRPr>
            </a:pPr>
            <a:r>
              <a:rPr lang="fr-FR" sz="2400" dirty="0"/>
              <a:t>Cette présentation va s’intéresser aux </a:t>
            </a:r>
            <a:r>
              <a:rPr lang="fr-FR" sz="2400" dirty="0" smtClean="0"/>
              <a:t>différentes techniques </a:t>
            </a:r>
            <a:r>
              <a:rPr lang="fr-FR" sz="2400" dirty="0"/>
              <a:t>d’intelligence artificielle utilisées dans les moteurs de jeu. </a:t>
            </a:r>
            <a:endParaRPr lang="fr-FR" sz="2400" dirty="0" smtClean="0"/>
          </a:p>
          <a:p>
            <a:pPr marL="0" lvl="0" indent="0" algn="just">
              <a:buNone/>
              <a:defRPr sz="1800">
                <a:solidFill>
                  <a:srgbClr val="000000"/>
                </a:solidFill>
                <a:effectLst/>
              </a:defRPr>
            </a:pPr>
            <a:endParaRPr lang="fr-FR" sz="2400" dirty="0"/>
          </a:p>
          <a:p>
            <a:pPr marL="0" lvl="0" indent="0" algn="just">
              <a:buNone/>
              <a:defRPr sz="1800">
                <a:solidFill>
                  <a:srgbClr val="000000"/>
                </a:solidFill>
                <a:effectLst/>
              </a:defRPr>
            </a:pPr>
            <a:r>
              <a:rPr lang="fr-FR" sz="2400" dirty="0" smtClean="0"/>
              <a:t>Surtout </a:t>
            </a:r>
            <a:r>
              <a:rPr lang="fr-FR" sz="2400" dirty="0"/>
              <a:t>sur le plan des méthodes génériques d’utilisation courante.</a:t>
            </a:r>
          </a:p>
          <a:p>
            <a:pPr marL="0" indent="0" algn="just">
              <a:buNone/>
            </a:pPr>
            <a:endParaRPr lang="fr-FR" sz="2400" dirty="0" smtClean="0"/>
          </a:p>
          <a:p>
            <a:pPr marL="0" indent="0" algn="just">
              <a:buNone/>
            </a:pPr>
            <a:r>
              <a:rPr lang="fr-FR" sz="2400" dirty="0"/>
              <a:t>Ce cours est largement inspiré des cours de Marc </a:t>
            </a:r>
            <a:r>
              <a:rPr lang="fr-FR" sz="2400" dirty="0" err="1"/>
              <a:t>Moulis</a:t>
            </a:r>
            <a:r>
              <a:rPr lang="fr-FR" sz="2400" dirty="0"/>
              <a:t> et Benoit Lange</a:t>
            </a:r>
            <a:r>
              <a:rPr lang="fr-FR" sz="2400" dirty="0" smtClean="0"/>
              <a:t>.</a:t>
            </a:r>
            <a:endParaRPr lang="fr-FR" sz="2400" dirty="0"/>
          </a:p>
        </p:txBody>
      </p:sp>
      <p:sp>
        <p:nvSpPr>
          <p:cNvPr id="4" name="Espace réservé du pied de page 3"/>
          <p:cNvSpPr>
            <a:spLocks noGrp="1"/>
          </p:cNvSpPr>
          <p:nvPr>
            <p:ph type="ftr" sz="quarter" idx="3"/>
          </p:nvPr>
        </p:nvSpPr>
        <p:spPr/>
        <p:txBody>
          <a:bodyPr/>
          <a:lstStyle/>
          <a:p>
            <a:r>
              <a:rPr lang="fr-FR" dirty="0" smtClean="0"/>
              <a:t>Rémi Ronfard – INRIA – LJK</a:t>
            </a:r>
            <a:endParaRPr lang="fr-FR"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spTree>
    <p:extLst>
      <p:ext uri="{BB962C8B-B14F-4D97-AF65-F5344CB8AC3E}">
        <p14:creationId xmlns:p14="http://schemas.microsoft.com/office/powerpoint/2010/main" val="3003992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d’implémentation</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28/09/17</a:t>
            </a:fld>
            <a:endParaRPr lang="fr-FR" dirty="0"/>
          </a:p>
        </p:txBody>
      </p:sp>
      <p:pic>
        <p:nvPicPr>
          <p:cNvPr id="7" name="Capture d’écran 2014-11-28 à 07.03.50.png"/>
          <p:cNvPicPr/>
          <p:nvPr/>
        </p:nvPicPr>
        <p:blipFill>
          <a:blip r:embed="rId2">
            <a:extLst/>
          </a:blip>
          <a:stretch>
            <a:fillRect/>
          </a:stretch>
        </p:blipFill>
        <p:spPr>
          <a:xfrm>
            <a:off x="1001904" y="1225094"/>
            <a:ext cx="6748824" cy="2311012"/>
          </a:xfrm>
          <a:prstGeom prst="rect">
            <a:avLst/>
          </a:prstGeom>
          <a:ln w="12700">
            <a:miter lim="400000"/>
          </a:ln>
        </p:spPr>
      </p:pic>
      <p:pic>
        <p:nvPicPr>
          <p:cNvPr id="8" name="Capture d’écran 2014-11-28 à 07.04.51.png"/>
          <p:cNvPicPr/>
          <p:nvPr/>
        </p:nvPicPr>
        <p:blipFill>
          <a:blip r:embed="rId3">
            <a:extLst/>
          </a:blip>
          <a:stretch>
            <a:fillRect/>
          </a:stretch>
        </p:blipFill>
        <p:spPr>
          <a:xfrm>
            <a:off x="883477" y="3776870"/>
            <a:ext cx="7520609" cy="2197651"/>
          </a:xfrm>
          <a:prstGeom prst="rect">
            <a:avLst/>
          </a:prstGeom>
          <a:ln w="12700">
            <a:miter lim="400000"/>
          </a:ln>
        </p:spPr>
      </p:pic>
    </p:spTree>
    <p:extLst>
      <p:ext uri="{BB962C8B-B14F-4D97-AF65-F5344CB8AC3E}">
        <p14:creationId xmlns:p14="http://schemas.microsoft.com/office/powerpoint/2010/main" val="32946780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Goal-</a:t>
            </a:r>
            <a:r>
              <a:rPr lang="fr-FR" dirty="0" err="1"/>
              <a:t>oriented</a:t>
            </a:r>
            <a:r>
              <a:rPr lang="fr-FR" dirty="0"/>
              <a:t> action planning (GOAP)</a:t>
            </a:r>
          </a:p>
        </p:txBody>
      </p:sp>
      <p:sp>
        <p:nvSpPr>
          <p:cNvPr id="3" name="Espace réservé du contenu 2"/>
          <p:cNvSpPr>
            <a:spLocks noGrp="1"/>
          </p:cNvSpPr>
          <p:nvPr>
            <p:ph idx="1"/>
          </p:nvPr>
        </p:nvSpPr>
        <p:spPr/>
        <p:txBody>
          <a:bodyPr>
            <a:normAutofit fontScale="92500" lnSpcReduction="10000"/>
          </a:bodyPr>
          <a:lstStyle/>
          <a:p>
            <a:r>
              <a:rPr lang="en-US" dirty="0"/>
              <a:t>Goal-Oriented Action Planning (aka GOAP, rhymes with soap) refers to a </a:t>
            </a:r>
            <a:r>
              <a:rPr lang="en-US" dirty="0" err="1"/>
              <a:t>simplfied</a:t>
            </a:r>
            <a:r>
              <a:rPr lang="en-US" dirty="0"/>
              <a:t> STRIPS-like planning architecture specifically designed for real-time control of autonomous character behavior in games. </a:t>
            </a:r>
            <a:endParaRPr lang="en-US" dirty="0" smtClean="0"/>
          </a:p>
          <a:p>
            <a:r>
              <a:rPr lang="en-US" dirty="0" smtClean="0"/>
              <a:t>JEFF ORKIN </a:t>
            </a:r>
            <a:r>
              <a:rPr lang="en-US" dirty="0"/>
              <a:t>originally implemented GOAP for F.E.A.R. while working at Monolith Productions. </a:t>
            </a:r>
            <a:endParaRPr lang="en-US" dirty="0" smtClean="0"/>
          </a:p>
          <a:p>
            <a:r>
              <a:rPr lang="en-US" dirty="0" smtClean="0"/>
              <a:t>GOAP was </a:t>
            </a:r>
            <a:r>
              <a:rPr lang="en-US" dirty="0"/>
              <a:t>inspired by </a:t>
            </a:r>
            <a:r>
              <a:rPr lang="en-US" dirty="0" smtClean="0"/>
              <a:t>the </a:t>
            </a:r>
            <a:r>
              <a:rPr lang="en-US" dirty="0"/>
              <a:t>Synthetic Characters Group's C4 agent architecture at the MIT Media Lab, and Nils Nilsson's description of STRIPS planning in his AI book.</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28/09/17</a:t>
            </a:fld>
            <a:endParaRPr lang="fr-FR" dirty="0"/>
          </a:p>
        </p:txBody>
      </p:sp>
    </p:spTree>
    <p:extLst>
      <p:ext uri="{BB962C8B-B14F-4D97-AF65-F5344CB8AC3E}">
        <p14:creationId xmlns:p14="http://schemas.microsoft.com/office/powerpoint/2010/main" val="113837275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Goal-</a:t>
            </a:r>
            <a:r>
              <a:rPr lang="fr-FR" dirty="0" err="1"/>
              <a:t>oriented</a:t>
            </a:r>
            <a:r>
              <a:rPr lang="fr-FR" dirty="0"/>
              <a:t> action planning (GOAP</a:t>
            </a:r>
            <a:r>
              <a:rPr lang="fr-FR" dirty="0" smtClean="0"/>
              <a:t>)</a:t>
            </a:r>
            <a:endParaRPr lang="fr-FR" dirty="0"/>
          </a:p>
        </p:txBody>
      </p:sp>
      <p:sp>
        <p:nvSpPr>
          <p:cNvPr id="3" name="Espace réservé du contenu 2"/>
          <p:cNvSpPr>
            <a:spLocks noGrp="1"/>
          </p:cNvSpPr>
          <p:nvPr>
            <p:ph idx="1"/>
          </p:nvPr>
        </p:nvSpPr>
        <p:spPr/>
        <p:txBody>
          <a:bodyPr>
            <a:normAutofit fontScale="92500" lnSpcReduction="10000"/>
          </a:bodyPr>
          <a:lstStyle/>
          <a:p>
            <a:r>
              <a:rPr lang="en-US" dirty="0" smtClean="0"/>
              <a:t>Goal </a:t>
            </a:r>
            <a:r>
              <a:rPr lang="en-US" dirty="0"/>
              <a:t>oriented action planning is an artificial intelligence system for agents that allows them to plan a sequence of actions to satisfy a particular goal. </a:t>
            </a:r>
            <a:endParaRPr lang="en-US" dirty="0" smtClean="0"/>
          </a:p>
          <a:p>
            <a:r>
              <a:rPr lang="en-US" dirty="0" smtClean="0"/>
              <a:t>The </a:t>
            </a:r>
            <a:r>
              <a:rPr lang="en-US" dirty="0"/>
              <a:t>particular sequence of actions depends not only on the goal but also on the current state of the world and the agent. </a:t>
            </a:r>
            <a:endParaRPr lang="en-US" dirty="0" smtClean="0"/>
          </a:p>
          <a:p>
            <a:r>
              <a:rPr lang="en-US" dirty="0" smtClean="0"/>
              <a:t>This </a:t>
            </a:r>
            <a:r>
              <a:rPr lang="en-US" dirty="0"/>
              <a:t>means that if the same goal is supplied for different agents or world states, you can get a completely different sequence of </a:t>
            </a:r>
            <a:r>
              <a:rPr lang="en-US" dirty="0" smtClean="0"/>
              <a:t>actions, </a:t>
            </a:r>
            <a:r>
              <a:rPr lang="en-US" dirty="0"/>
              <a:t>which makes the AI more dynamic and realistic. </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28/09/17</a:t>
            </a:fld>
            <a:endParaRPr lang="fr-FR" dirty="0"/>
          </a:p>
        </p:txBody>
      </p:sp>
    </p:spTree>
    <p:extLst>
      <p:ext uri="{BB962C8B-B14F-4D97-AF65-F5344CB8AC3E}">
        <p14:creationId xmlns:p14="http://schemas.microsoft.com/office/powerpoint/2010/main" val="120610495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GAMES USING GOAP </a:t>
            </a:r>
            <a:r>
              <a:rPr lang="en-US" dirty="0" smtClean="0"/>
              <a:t>ARCHITECTURES</a:t>
            </a:r>
            <a:endParaRPr lang="fr-FR" dirty="0"/>
          </a:p>
        </p:txBody>
      </p:sp>
      <p:sp>
        <p:nvSpPr>
          <p:cNvPr id="3" name="Espace réservé du contenu 2"/>
          <p:cNvSpPr>
            <a:spLocks noGrp="1"/>
          </p:cNvSpPr>
          <p:nvPr>
            <p:ph idx="1"/>
          </p:nvPr>
        </p:nvSpPr>
        <p:spPr/>
        <p:txBody>
          <a:bodyPr>
            <a:normAutofit fontScale="55000" lnSpcReduction="20000"/>
          </a:bodyPr>
          <a:lstStyle/>
          <a:p>
            <a:r>
              <a:rPr lang="en-US" dirty="0" smtClean="0"/>
              <a:t>F.E.A.R</a:t>
            </a:r>
            <a:r>
              <a:rPr lang="en-US" dirty="0"/>
              <a:t>. (X360/PS3/PC) - Monolith Productions/VU Games, 2005</a:t>
            </a:r>
          </a:p>
          <a:p>
            <a:r>
              <a:rPr lang="en-US" dirty="0"/>
              <a:t>Condemned: Criminal Origins (X360/PC) - Monolith Productions/Sega, 2005</a:t>
            </a:r>
          </a:p>
          <a:p>
            <a:r>
              <a:rPr lang="en-US" dirty="0"/>
              <a:t>S.T.A.L.K.E.R.: Shadow of Chernobyl (PC) - GSC Game World/THQ, 2007</a:t>
            </a:r>
          </a:p>
          <a:p>
            <a:r>
              <a:rPr lang="en-US" dirty="0"/>
              <a:t>Mushroom Men: The Spore Wars (Wii) - Red Fly Studio, 2008</a:t>
            </a:r>
          </a:p>
          <a:p>
            <a:r>
              <a:rPr lang="en-US" dirty="0"/>
              <a:t>Ghostbusters (Wii) - Red Fly Studio, 2008</a:t>
            </a:r>
          </a:p>
          <a:p>
            <a:r>
              <a:rPr lang="en-US" dirty="0"/>
              <a:t>Silent Hill: Homecoming (X360/PS3) - Double Helix Games/Konami, 2008</a:t>
            </a:r>
          </a:p>
          <a:p>
            <a:r>
              <a:rPr lang="en-US" dirty="0"/>
              <a:t>Fallout 3 (X360/PS3/PC) - Bethesda </a:t>
            </a:r>
            <a:r>
              <a:rPr lang="en-US" dirty="0" err="1"/>
              <a:t>Softworks</a:t>
            </a:r>
            <a:r>
              <a:rPr lang="en-US" dirty="0"/>
              <a:t>, 2008</a:t>
            </a:r>
          </a:p>
          <a:p>
            <a:r>
              <a:rPr lang="en-US" dirty="0"/>
              <a:t>Empire: Total War (PC) - Creative Assembly/SEGA, 2009</a:t>
            </a:r>
          </a:p>
          <a:p>
            <a:r>
              <a:rPr lang="en-US" dirty="0"/>
              <a:t>F.E.A.R. 2: Project Origin (X360/PS3/PC) - Monolith Productions/Warner Bros, 2009</a:t>
            </a:r>
          </a:p>
          <a:p>
            <a:r>
              <a:rPr lang="en-US" dirty="0"/>
              <a:t>Demigod (PC) - Gas Powered Games/</a:t>
            </a:r>
            <a:r>
              <a:rPr lang="en-US" dirty="0" err="1"/>
              <a:t>Stardock</a:t>
            </a:r>
            <a:r>
              <a:rPr lang="en-US" dirty="0"/>
              <a:t>, 2009</a:t>
            </a:r>
          </a:p>
          <a:p>
            <a:r>
              <a:rPr lang="en-US" dirty="0"/>
              <a:t>LMNO (working title) (X360/PS3) - Electronic Arts</a:t>
            </a:r>
          </a:p>
          <a:p>
            <a:r>
              <a:rPr lang="en-US" dirty="0"/>
              <a:t>Just Cause 2 (PC/X360/PS3) - Avalanche Studios/</a:t>
            </a:r>
            <a:r>
              <a:rPr lang="en-US" dirty="0" err="1"/>
              <a:t>Eidos</a:t>
            </a:r>
            <a:r>
              <a:rPr lang="en-US" dirty="0"/>
              <a:t> Interactive, 2010</a:t>
            </a:r>
          </a:p>
          <a:p>
            <a:r>
              <a:rPr lang="en-US" dirty="0"/>
              <a:t>Transformers: War for </a:t>
            </a:r>
            <a:r>
              <a:rPr lang="en-US" dirty="0" err="1"/>
              <a:t>Cybertron</a:t>
            </a:r>
            <a:r>
              <a:rPr lang="en-US" dirty="0"/>
              <a:t> (PC/X360/PS3) - High Moon Studios/Activision, 2010</a:t>
            </a:r>
          </a:p>
          <a:p>
            <a:r>
              <a:rPr lang="en-US" dirty="0"/>
              <a:t>Trapped Dead (PC) - </a:t>
            </a:r>
            <a:r>
              <a:rPr lang="en-US" dirty="0" err="1"/>
              <a:t>Headup</a:t>
            </a:r>
            <a:r>
              <a:rPr lang="en-US" dirty="0"/>
              <a:t> Games, 2011</a:t>
            </a:r>
          </a:p>
          <a:p>
            <a:r>
              <a:rPr lang="en-US" dirty="0"/>
              <a:t>Deus Ex: Human Revolution (PC/X360/PS3) - </a:t>
            </a:r>
            <a:r>
              <a:rPr lang="en-US" dirty="0" err="1"/>
              <a:t>Eidos</a:t>
            </a:r>
            <a:r>
              <a:rPr lang="en-US" dirty="0"/>
              <a:t> Interactive, 2011</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28/09/17</a:t>
            </a:fld>
            <a:endParaRPr lang="fr-FR" dirty="0"/>
          </a:p>
        </p:txBody>
      </p:sp>
    </p:spTree>
    <p:extLst>
      <p:ext uri="{BB962C8B-B14F-4D97-AF65-F5344CB8AC3E}">
        <p14:creationId xmlns:p14="http://schemas.microsoft.com/office/powerpoint/2010/main" val="263973142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Goal-</a:t>
            </a:r>
            <a:r>
              <a:rPr lang="fr-FR" dirty="0" err="1"/>
              <a:t>oriented</a:t>
            </a:r>
            <a:r>
              <a:rPr lang="fr-FR" dirty="0"/>
              <a:t> action planning (GOAP)</a:t>
            </a:r>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28/09/17</a:t>
            </a:fld>
            <a:endParaRPr lang="fr-FR" dirty="0"/>
          </a:p>
        </p:txBody>
      </p:sp>
      <p:pic>
        <p:nvPicPr>
          <p:cNvPr id="7" name="Image 6"/>
          <p:cNvPicPr>
            <a:picLocks noChangeAspect="1"/>
          </p:cNvPicPr>
          <p:nvPr/>
        </p:nvPicPr>
        <p:blipFill>
          <a:blip r:embed="rId2"/>
          <a:stretch>
            <a:fillRect/>
          </a:stretch>
        </p:blipFill>
        <p:spPr>
          <a:xfrm>
            <a:off x="762000" y="1701800"/>
            <a:ext cx="7620000" cy="3454400"/>
          </a:xfrm>
          <a:prstGeom prst="rect">
            <a:avLst/>
          </a:prstGeom>
        </p:spPr>
      </p:pic>
    </p:spTree>
    <p:extLst>
      <p:ext uri="{BB962C8B-B14F-4D97-AF65-F5344CB8AC3E}">
        <p14:creationId xmlns:p14="http://schemas.microsoft.com/office/powerpoint/2010/main" val="25236557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Goal-</a:t>
            </a:r>
            <a:r>
              <a:rPr lang="fr-FR" dirty="0" err="1"/>
              <a:t>oriented</a:t>
            </a:r>
            <a:r>
              <a:rPr lang="fr-FR" dirty="0"/>
              <a:t> action planning (GOAP</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90F72DDC-563B-C341-83C2-E73D8B258BF3}" type="datetime1">
              <a:rPr lang="fr-FR" smtClean="0"/>
              <a:t>28/09/17</a:t>
            </a:fld>
            <a:endParaRPr lang="fr-FR" dirty="0"/>
          </a:p>
        </p:txBody>
      </p:sp>
      <p:sp>
        <p:nvSpPr>
          <p:cNvPr id="7" name="Rectangle 6"/>
          <p:cNvSpPr/>
          <p:nvPr/>
        </p:nvSpPr>
        <p:spPr>
          <a:xfrm>
            <a:off x="590475" y="1161168"/>
            <a:ext cx="8050091" cy="5078314"/>
          </a:xfrm>
          <a:prstGeom prst="rect">
            <a:avLst/>
          </a:prstGeom>
        </p:spPr>
        <p:txBody>
          <a:bodyPr wrap="square">
            <a:spAutoFit/>
          </a:bodyPr>
          <a:lstStyle/>
          <a:p>
            <a:r>
              <a:rPr lang="en-US" dirty="0" smtClean="0"/>
              <a:t>GOAL</a:t>
            </a:r>
            <a:r>
              <a:rPr lang="en-US" dirty="0"/>
              <a:t>: "make firewood"</a:t>
            </a:r>
          </a:p>
          <a:p>
            <a:r>
              <a:rPr lang="en-US" dirty="0"/>
              <a:t>Current State: "doesn’t have an axe", "an axe is available"</a:t>
            </a:r>
          </a:p>
          <a:p>
            <a:r>
              <a:rPr lang="en-US" dirty="0"/>
              <a:t>Can action </a:t>
            </a:r>
            <a:r>
              <a:rPr lang="en-US" dirty="0" err="1"/>
              <a:t>ChopLog</a:t>
            </a:r>
            <a:r>
              <a:rPr lang="en-US" dirty="0"/>
              <a:t> run?</a:t>
            </a:r>
          </a:p>
          <a:p>
            <a:r>
              <a:rPr lang="en-US" dirty="0"/>
              <a:t>    NO - requires precondition "has an axe"</a:t>
            </a:r>
          </a:p>
          <a:p>
            <a:r>
              <a:rPr lang="en-US" dirty="0"/>
              <a:t>    Cannot use it now, try another action.</a:t>
            </a:r>
          </a:p>
          <a:p>
            <a:r>
              <a:rPr lang="en-US" dirty="0"/>
              <a:t>Can action </a:t>
            </a:r>
            <a:r>
              <a:rPr lang="en-US" dirty="0" err="1"/>
              <a:t>GetAxe</a:t>
            </a:r>
            <a:r>
              <a:rPr lang="en-US" dirty="0"/>
              <a:t> run?</a:t>
            </a:r>
          </a:p>
          <a:p>
            <a:r>
              <a:rPr lang="en-US" dirty="0"/>
              <a:t>    YES, preconditions "an axe is available" and "doesn’t have an axe" are true.</a:t>
            </a:r>
          </a:p>
          <a:p>
            <a:r>
              <a:rPr lang="en-US" dirty="0"/>
              <a:t>    PUSH action onto queue, update state with action’s effect</a:t>
            </a:r>
          </a:p>
          <a:p>
            <a:r>
              <a:rPr lang="en-US" dirty="0"/>
              <a:t>New State</a:t>
            </a:r>
          </a:p>
          <a:p>
            <a:r>
              <a:rPr lang="en-US" dirty="0"/>
              <a:t>    "has an axe"</a:t>
            </a:r>
          </a:p>
          <a:p>
            <a:r>
              <a:rPr lang="en-US" dirty="0"/>
              <a:t>    Remove state "an axe is available" because we just took one.</a:t>
            </a:r>
          </a:p>
          <a:p>
            <a:r>
              <a:rPr lang="en-US" dirty="0"/>
              <a:t>Can action </a:t>
            </a:r>
            <a:r>
              <a:rPr lang="en-US" dirty="0" err="1"/>
              <a:t>ChopLog</a:t>
            </a:r>
            <a:r>
              <a:rPr lang="en-US" dirty="0"/>
              <a:t> run?</a:t>
            </a:r>
          </a:p>
          <a:p>
            <a:r>
              <a:rPr lang="en-US" dirty="0"/>
              <a:t>    YES, precondition "has an axe" is true</a:t>
            </a:r>
          </a:p>
          <a:p>
            <a:r>
              <a:rPr lang="en-US" dirty="0"/>
              <a:t>    PUSH action onto queue, update state with action’s effect</a:t>
            </a:r>
          </a:p>
          <a:p>
            <a:r>
              <a:rPr lang="en-US" dirty="0"/>
              <a:t>New State</a:t>
            </a:r>
          </a:p>
          <a:p>
            <a:r>
              <a:rPr lang="en-US" dirty="0"/>
              <a:t>    "has an axe", "makes firewood"</a:t>
            </a:r>
          </a:p>
          <a:p>
            <a:r>
              <a:rPr lang="en-US" dirty="0"/>
              <a:t>We have reached our GOAL of  "makes firewood"</a:t>
            </a:r>
          </a:p>
          <a:p>
            <a:r>
              <a:rPr lang="en-US" dirty="0"/>
              <a:t>Action sequence: </a:t>
            </a:r>
            <a:r>
              <a:rPr lang="en-US" dirty="0" err="1"/>
              <a:t>GetAxe</a:t>
            </a:r>
            <a:r>
              <a:rPr lang="en-US" dirty="0"/>
              <a:t> -&gt; </a:t>
            </a:r>
            <a:r>
              <a:rPr lang="en-US" dirty="0" err="1"/>
              <a:t>ChopLog</a:t>
            </a:r>
            <a:endParaRPr lang="fr-FR" dirty="0"/>
          </a:p>
        </p:txBody>
      </p:sp>
    </p:spTree>
    <p:extLst>
      <p:ext uri="{BB962C8B-B14F-4D97-AF65-F5344CB8AC3E}">
        <p14:creationId xmlns:p14="http://schemas.microsoft.com/office/powerpoint/2010/main" val="180071115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Arbres de comportements</a:t>
            </a:r>
            <a:endParaRPr lang="fr-FR" dirty="0"/>
          </a:p>
        </p:txBody>
      </p:sp>
      <p:sp>
        <p:nvSpPr>
          <p:cNvPr id="3" name="Espace réservé du contenu 2"/>
          <p:cNvSpPr>
            <a:spLocks noGrp="1"/>
          </p:cNvSpPr>
          <p:nvPr>
            <p:ph idx="1"/>
          </p:nvPr>
        </p:nvSpPr>
        <p:spPr/>
        <p:txBody>
          <a:bodyPr/>
          <a:lstStyle/>
          <a:p>
            <a:r>
              <a:rPr lang="fr-FR" dirty="0" smtClean="0"/>
              <a:t>Arbres de comportements (</a:t>
            </a:r>
            <a:r>
              <a:rPr lang="fr-FR" dirty="0" err="1" smtClean="0"/>
              <a:t>Behavior</a:t>
            </a:r>
            <a:r>
              <a:rPr lang="fr-FR" dirty="0" smtClean="0"/>
              <a:t> </a:t>
            </a:r>
            <a:r>
              <a:rPr lang="fr-FR" dirty="0" err="1" smtClean="0"/>
              <a:t>Trees</a:t>
            </a:r>
            <a:r>
              <a:rPr lang="fr-FR" dirty="0" smtClean="0"/>
              <a:t>)</a:t>
            </a:r>
          </a:p>
          <a:p>
            <a:pPr lvl="1"/>
            <a:r>
              <a:rPr lang="fr-FR" dirty="0" smtClean="0"/>
              <a:t>Utilisés dans Halo, Spore</a:t>
            </a:r>
            <a:r>
              <a:rPr lang="fr-FR" dirty="0"/>
              <a:t>, </a:t>
            </a:r>
            <a:r>
              <a:rPr lang="fr-FR" dirty="0" smtClean="0"/>
              <a:t>etc.</a:t>
            </a:r>
          </a:p>
          <a:p>
            <a:pPr lvl="1"/>
            <a:r>
              <a:rPr lang="fr-FR" dirty="0" smtClean="0"/>
              <a:t>Décomposition hiérarchique des comportements (ET/OU)</a:t>
            </a:r>
          </a:p>
          <a:p>
            <a:pPr lvl="1"/>
            <a:r>
              <a:rPr lang="fr-FR" dirty="0" smtClean="0"/>
              <a:t>Décomposition séquentielle des comportements</a:t>
            </a:r>
          </a:p>
          <a:p>
            <a:pPr lvl="1"/>
            <a:r>
              <a:rPr lang="fr-FR" dirty="0" smtClean="0"/>
              <a:t>Branches de l’arbre sont des conditions à tester et des actions à exécuter</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spTree>
    <p:extLst>
      <p:ext uri="{BB962C8B-B14F-4D97-AF65-F5344CB8AC3E}">
        <p14:creationId xmlns:p14="http://schemas.microsoft.com/office/powerpoint/2010/main" val="368431108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Arbres de comportements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pic>
        <p:nvPicPr>
          <p:cNvPr id="7" name="Image 6"/>
          <p:cNvPicPr>
            <a:picLocks noChangeAspect="1"/>
          </p:cNvPicPr>
          <p:nvPr/>
        </p:nvPicPr>
        <p:blipFill>
          <a:blip r:embed="rId2"/>
          <a:stretch>
            <a:fillRect/>
          </a:stretch>
        </p:blipFill>
        <p:spPr>
          <a:xfrm>
            <a:off x="0" y="838200"/>
            <a:ext cx="9144000" cy="5181600"/>
          </a:xfrm>
          <a:prstGeom prst="rect">
            <a:avLst/>
          </a:prstGeom>
        </p:spPr>
      </p:pic>
    </p:spTree>
    <p:extLst>
      <p:ext uri="{BB962C8B-B14F-4D97-AF65-F5344CB8AC3E}">
        <p14:creationId xmlns:p14="http://schemas.microsoft.com/office/powerpoint/2010/main" val="252821088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Arbres de comportements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pic>
        <p:nvPicPr>
          <p:cNvPr id="7" name="Capture d’écran 2014-11-27 à 21.44.54.png"/>
          <p:cNvPicPr/>
          <p:nvPr/>
        </p:nvPicPr>
        <p:blipFill>
          <a:blip r:embed="rId2">
            <a:extLst/>
          </a:blip>
          <a:stretch>
            <a:fillRect/>
          </a:stretch>
        </p:blipFill>
        <p:spPr>
          <a:xfrm>
            <a:off x="1135446" y="917010"/>
            <a:ext cx="7256478" cy="5376150"/>
          </a:xfrm>
          <a:prstGeom prst="rect">
            <a:avLst/>
          </a:prstGeom>
          <a:ln w="12700">
            <a:miter lim="400000"/>
          </a:ln>
        </p:spPr>
      </p:pic>
    </p:spTree>
    <p:extLst>
      <p:ext uri="{BB962C8B-B14F-4D97-AF65-F5344CB8AC3E}">
        <p14:creationId xmlns:p14="http://schemas.microsoft.com/office/powerpoint/2010/main" val="165778459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88142" y="355142"/>
            <a:ext cx="8871552" cy="354933"/>
          </a:xfrm>
        </p:spPr>
        <p:txBody>
          <a:bodyPr/>
          <a:lstStyle/>
          <a:p>
            <a:r>
              <a:rPr lang="fr-FR" dirty="0" smtClean="0"/>
              <a:t>Exemple d’arbre de comportement</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pic>
        <p:nvPicPr>
          <p:cNvPr id="8" name="Image 7"/>
          <p:cNvPicPr>
            <a:picLocks noChangeAspect="1"/>
          </p:cNvPicPr>
          <p:nvPr/>
        </p:nvPicPr>
        <p:blipFill>
          <a:blip r:embed="rId2"/>
          <a:stretch>
            <a:fillRect/>
          </a:stretch>
        </p:blipFill>
        <p:spPr>
          <a:xfrm>
            <a:off x="538927" y="1955340"/>
            <a:ext cx="7862806" cy="3324113"/>
          </a:xfrm>
          <a:prstGeom prst="rect">
            <a:avLst/>
          </a:prstGeom>
        </p:spPr>
      </p:pic>
    </p:spTree>
    <p:extLst>
      <p:ext uri="{BB962C8B-B14F-4D97-AF65-F5344CB8AC3E}">
        <p14:creationId xmlns:p14="http://schemas.microsoft.com/office/powerpoint/2010/main" val="380436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Personnages non-joueurs (non-</a:t>
            </a:r>
            <a:r>
              <a:rPr lang="fr-FR" dirty="0" err="1" smtClean="0"/>
              <a:t>player</a:t>
            </a:r>
            <a:r>
              <a:rPr lang="fr-FR" dirty="0" smtClean="0"/>
              <a:t> </a:t>
            </a:r>
            <a:r>
              <a:rPr lang="fr-FR" dirty="0" err="1" smtClean="0"/>
              <a:t>characters</a:t>
            </a:r>
            <a:r>
              <a:rPr lang="fr-FR" dirty="0" smtClean="0"/>
              <a:t>)</a:t>
            </a:r>
            <a:endParaRPr lang="fr-FR" dirty="0"/>
          </a:p>
        </p:txBody>
      </p:sp>
      <p:sp>
        <p:nvSpPr>
          <p:cNvPr id="3" name="Espace réservé du contenu 2"/>
          <p:cNvSpPr>
            <a:spLocks noGrp="1"/>
          </p:cNvSpPr>
          <p:nvPr>
            <p:ph idx="1"/>
          </p:nvPr>
        </p:nvSpPr>
        <p:spPr/>
        <p:txBody>
          <a:bodyPr>
            <a:normAutofit/>
          </a:bodyPr>
          <a:lstStyle/>
          <a:p>
            <a:r>
              <a:rPr lang="fr-FR" dirty="0" smtClean="0"/>
              <a:t>Comportements d’un personnage non joueur</a:t>
            </a:r>
          </a:p>
          <a:p>
            <a:pPr lvl="1"/>
            <a:r>
              <a:rPr lang="fr-FR" dirty="0" smtClean="0"/>
              <a:t>Attaque, fuite, poursuite, patrouille</a:t>
            </a:r>
          </a:p>
          <a:p>
            <a:pPr lvl="1"/>
            <a:r>
              <a:rPr lang="fr-FR" dirty="0" smtClean="0"/>
              <a:t>Recherche de chemins</a:t>
            </a:r>
          </a:p>
          <a:p>
            <a:pPr lvl="1"/>
            <a:r>
              <a:rPr lang="fr-FR" dirty="0" smtClean="0"/>
              <a:t>Imitation/adaptation</a:t>
            </a:r>
          </a:p>
          <a:p>
            <a:pPr lvl="1"/>
            <a:r>
              <a:rPr lang="fr-FR" dirty="0" smtClean="0"/>
              <a:t>Expression de sentiments</a:t>
            </a:r>
          </a:p>
          <a:p>
            <a:pPr lvl="1"/>
            <a:r>
              <a:rPr lang="fr-FR" dirty="0" smtClean="0"/>
              <a:t>Apprentissage</a:t>
            </a:r>
          </a:p>
          <a:p>
            <a:pPr lvl="1"/>
            <a:r>
              <a:rPr lang="fr-FR" dirty="0" smtClean="0"/>
              <a:t>Interaction avec les autres personnages</a:t>
            </a:r>
          </a:p>
          <a:p>
            <a:r>
              <a:rPr lang="fr-FR" dirty="0" smtClean="0"/>
              <a:t>Tous contrôlés par intelligence artificielle</a:t>
            </a:r>
          </a:p>
          <a:p>
            <a:r>
              <a:rPr lang="fr-FR" dirty="0" smtClean="0"/>
              <a:t>A chaque boucle du jeu (très vite)</a:t>
            </a:r>
          </a:p>
        </p:txBody>
      </p:sp>
      <p:sp>
        <p:nvSpPr>
          <p:cNvPr id="4" name="Espace réservé du pied de page 3"/>
          <p:cNvSpPr>
            <a:spLocks noGrp="1"/>
          </p:cNvSpPr>
          <p:nvPr>
            <p:ph type="ftr" sz="quarter" idx="3"/>
          </p:nvPr>
        </p:nvSpPr>
        <p:spPr>
          <a:xfrm>
            <a:off x="-10762" y="6546975"/>
            <a:ext cx="6030562" cy="347070"/>
          </a:xfrm>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spTree>
    <p:extLst>
      <p:ext uri="{BB962C8B-B14F-4D97-AF65-F5344CB8AC3E}">
        <p14:creationId xmlns:p14="http://schemas.microsoft.com/office/powerpoint/2010/main" val="124032124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d’arbre de comportement</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pic>
        <p:nvPicPr>
          <p:cNvPr id="8" name="Image 7"/>
          <p:cNvPicPr>
            <a:picLocks noChangeAspect="1"/>
          </p:cNvPicPr>
          <p:nvPr/>
        </p:nvPicPr>
        <p:blipFill>
          <a:blip r:embed="rId2"/>
          <a:stretch>
            <a:fillRect/>
          </a:stretch>
        </p:blipFill>
        <p:spPr>
          <a:xfrm>
            <a:off x="990600" y="1054100"/>
            <a:ext cx="7162800" cy="4737100"/>
          </a:xfrm>
          <a:prstGeom prst="rect">
            <a:avLst/>
          </a:prstGeom>
        </p:spPr>
      </p:pic>
    </p:spTree>
    <p:extLst>
      <p:ext uri="{BB962C8B-B14F-4D97-AF65-F5344CB8AC3E}">
        <p14:creationId xmlns:p14="http://schemas.microsoft.com/office/powerpoint/2010/main" val="547321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Exemple d’arbre de comportement</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pic>
        <p:nvPicPr>
          <p:cNvPr id="7" name="Image 6"/>
          <p:cNvPicPr>
            <a:picLocks noChangeAspect="1"/>
          </p:cNvPicPr>
          <p:nvPr/>
        </p:nvPicPr>
        <p:blipFill>
          <a:blip r:embed="rId2"/>
          <a:stretch>
            <a:fillRect/>
          </a:stretch>
        </p:blipFill>
        <p:spPr>
          <a:xfrm>
            <a:off x="990600" y="1016000"/>
            <a:ext cx="7150100" cy="4813300"/>
          </a:xfrm>
          <a:prstGeom prst="rect">
            <a:avLst/>
          </a:prstGeom>
        </p:spPr>
      </p:pic>
    </p:spTree>
    <p:extLst>
      <p:ext uri="{BB962C8B-B14F-4D97-AF65-F5344CB8AC3E}">
        <p14:creationId xmlns:p14="http://schemas.microsoft.com/office/powerpoint/2010/main" val="1872992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Arbres de comportement : </a:t>
            </a:r>
            <a:r>
              <a:rPr lang="fr-FR" dirty="0" err="1" smtClean="0"/>
              <a:t>Parallel</a:t>
            </a:r>
            <a:r>
              <a:rPr lang="fr-FR" dirty="0" smtClean="0"/>
              <a:t> </a:t>
            </a:r>
            <a:r>
              <a:rPr lang="fr-FR" dirty="0" err="1" smtClean="0"/>
              <a:t>Nodes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213233DE-E2B7-914A-A9A2-B94007DE19EE}" type="datetime1">
              <a:rPr lang="fr-FR" smtClean="0"/>
              <a:t>28/09/17</a:t>
            </a:fld>
            <a:endParaRPr lang="fr-FR" dirty="0"/>
          </a:p>
        </p:txBody>
      </p:sp>
      <p:pic>
        <p:nvPicPr>
          <p:cNvPr id="8" name="Image 7"/>
          <p:cNvPicPr>
            <a:picLocks noChangeAspect="1"/>
          </p:cNvPicPr>
          <p:nvPr/>
        </p:nvPicPr>
        <p:blipFill>
          <a:blip r:embed="rId2"/>
          <a:stretch>
            <a:fillRect/>
          </a:stretch>
        </p:blipFill>
        <p:spPr>
          <a:xfrm>
            <a:off x="251587" y="2400943"/>
            <a:ext cx="8710673" cy="2746488"/>
          </a:xfrm>
          <a:prstGeom prst="rect">
            <a:avLst/>
          </a:prstGeom>
        </p:spPr>
      </p:pic>
    </p:spTree>
    <p:extLst>
      <p:ext uri="{BB962C8B-B14F-4D97-AF65-F5344CB8AC3E}">
        <p14:creationId xmlns:p14="http://schemas.microsoft.com/office/powerpoint/2010/main" val="3202772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385CF27B-BDCC-420F-B4BC-D62A30164CEE}" type="datetimeFigureOut">
              <a:rPr lang="de-DE" smtClean="0"/>
              <a:pPr>
                <a:defRPr/>
              </a:pPr>
              <a:t>28/09/17</a:t>
            </a:fld>
            <a:endParaRPr lang="de-AT"/>
          </a:p>
        </p:txBody>
      </p:sp>
      <p:sp>
        <p:nvSpPr>
          <p:cNvPr id="3" name="Espace réservé du pied de page 2"/>
          <p:cNvSpPr>
            <a:spLocks noGrp="1"/>
          </p:cNvSpPr>
          <p:nvPr>
            <p:ph type="ftr" sz="quarter" idx="11"/>
          </p:nvPr>
        </p:nvSpPr>
        <p:spPr/>
        <p:txBody>
          <a:bodyPr/>
          <a:lstStyle/>
          <a:p>
            <a:pPr>
              <a:defRPr/>
            </a:pPr>
            <a:endParaRPr lang="de-AT"/>
          </a:p>
        </p:txBody>
      </p:sp>
      <p:sp>
        <p:nvSpPr>
          <p:cNvPr id="4" name="Espace réservé du numéro de diapositive 3"/>
          <p:cNvSpPr>
            <a:spLocks noGrp="1"/>
          </p:cNvSpPr>
          <p:nvPr>
            <p:ph type="sldNum" sz="quarter" idx="12"/>
          </p:nvPr>
        </p:nvSpPr>
        <p:spPr/>
        <p:txBody>
          <a:bodyPr/>
          <a:lstStyle/>
          <a:p>
            <a:pPr>
              <a:defRPr/>
            </a:pPr>
            <a:fld id="{79431FF0-C793-4A4A-87BA-B6E4E6D54233}" type="slidenum">
              <a:rPr lang="de-AT" smtClean="0"/>
              <a:pPr>
                <a:defRPr/>
              </a:pPr>
              <a:t>33</a:t>
            </a:fld>
            <a:endParaRPr lang="de-AT"/>
          </a:p>
        </p:txBody>
      </p:sp>
      <p:pic>
        <p:nvPicPr>
          <p:cNvPr id="5" name="Image 4"/>
          <p:cNvPicPr>
            <a:picLocks noChangeAspect="1"/>
          </p:cNvPicPr>
          <p:nvPr/>
        </p:nvPicPr>
        <p:blipFill>
          <a:blip r:embed="rId2"/>
          <a:stretch>
            <a:fillRect/>
          </a:stretch>
        </p:blipFill>
        <p:spPr>
          <a:xfrm>
            <a:off x="1927399" y="1944854"/>
            <a:ext cx="4787900" cy="4381500"/>
          </a:xfrm>
          <a:prstGeom prst="rect">
            <a:avLst/>
          </a:prstGeom>
        </p:spPr>
      </p:pic>
      <p:pic>
        <p:nvPicPr>
          <p:cNvPr id="10" name="Image 9"/>
          <p:cNvPicPr>
            <a:picLocks noChangeAspect="1"/>
          </p:cNvPicPr>
          <p:nvPr/>
        </p:nvPicPr>
        <p:blipFill>
          <a:blip r:embed="rId3"/>
          <a:stretch>
            <a:fillRect/>
          </a:stretch>
        </p:blipFill>
        <p:spPr>
          <a:xfrm>
            <a:off x="531613" y="865489"/>
            <a:ext cx="7924800" cy="977900"/>
          </a:xfrm>
          <a:prstGeom prst="rect">
            <a:avLst/>
          </a:prstGeom>
        </p:spPr>
      </p:pic>
    </p:spTree>
    <p:extLst>
      <p:ext uri="{BB962C8B-B14F-4D97-AF65-F5344CB8AC3E}">
        <p14:creationId xmlns:p14="http://schemas.microsoft.com/office/powerpoint/2010/main" val="232891835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385CF27B-BDCC-420F-B4BC-D62A30164CEE}" type="datetimeFigureOut">
              <a:rPr lang="de-DE" smtClean="0"/>
              <a:pPr>
                <a:defRPr/>
              </a:pPr>
              <a:t>28/09/17</a:t>
            </a:fld>
            <a:endParaRPr lang="de-AT"/>
          </a:p>
        </p:txBody>
      </p:sp>
      <p:sp>
        <p:nvSpPr>
          <p:cNvPr id="3" name="Espace réservé du pied de page 2"/>
          <p:cNvSpPr>
            <a:spLocks noGrp="1"/>
          </p:cNvSpPr>
          <p:nvPr>
            <p:ph type="ftr" sz="quarter" idx="11"/>
          </p:nvPr>
        </p:nvSpPr>
        <p:spPr/>
        <p:txBody>
          <a:bodyPr/>
          <a:lstStyle/>
          <a:p>
            <a:pPr>
              <a:defRPr/>
            </a:pPr>
            <a:endParaRPr lang="de-AT"/>
          </a:p>
        </p:txBody>
      </p:sp>
      <p:sp>
        <p:nvSpPr>
          <p:cNvPr id="4" name="Espace réservé du numéro de diapositive 3"/>
          <p:cNvSpPr>
            <a:spLocks noGrp="1"/>
          </p:cNvSpPr>
          <p:nvPr>
            <p:ph type="sldNum" sz="quarter" idx="12"/>
          </p:nvPr>
        </p:nvSpPr>
        <p:spPr/>
        <p:txBody>
          <a:bodyPr/>
          <a:lstStyle/>
          <a:p>
            <a:pPr>
              <a:defRPr/>
            </a:pPr>
            <a:fld id="{79431FF0-C793-4A4A-87BA-B6E4E6D54233}" type="slidenum">
              <a:rPr lang="de-AT" smtClean="0"/>
              <a:pPr>
                <a:defRPr/>
              </a:pPr>
              <a:t>34</a:t>
            </a:fld>
            <a:endParaRPr lang="de-AT"/>
          </a:p>
        </p:txBody>
      </p:sp>
      <p:pic>
        <p:nvPicPr>
          <p:cNvPr id="6" name="Image 5"/>
          <p:cNvPicPr>
            <a:picLocks noChangeAspect="1"/>
          </p:cNvPicPr>
          <p:nvPr/>
        </p:nvPicPr>
        <p:blipFill>
          <a:blip r:embed="rId2"/>
          <a:stretch>
            <a:fillRect/>
          </a:stretch>
        </p:blipFill>
        <p:spPr>
          <a:xfrm>
            <a:off x="-10762" y="3279949"/>
            <a:ext cx="9171089" cy="3242585"/>
          </a:xfrm>
          <a:prstGeom prst="rect">
            <a:avLst/>
          </a:prstGeom>
        </p:spPr>
      </p:pic>
      <p:pic>
        <p:nvPicPr>
          <p:cNvPr id="7" name="Image 6"/>
          <p:cNvPicPr>
            <a:picLocks noChangeAspect="1"/>
          </p:cNvPicPr>
          <p:nvPr/>
        </p:nvPicPr>
        <p:blipFill>
          <a:blip r:embed="rId3"/>
          <a:stretch>
            <a:fillRect/>
          </a:stretch>
        </p:blipFill>
        <p:spPr>
          <a:xfrm>
            <a:off x="560130" y="1002694"/>
            <a:ext cx="7823200" cy="1765300"/>
          </a:xfrm>
          <a:prstGeom prst="rect">
            <a:avLst/>
          </a:prstGeom>
        </p:spPr>
      </p:pic>
    </p:spTree>
    <p:extLst>
      <p:ext uri="{BB962C8B-B14F-4D97-AF65-F5344CB8AC3E}">
        <p14:creationId xmlns:p14="http://schemas.microsoft.com/office/powerpoint/2010/main" val="107817822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Passage à l’échelle</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Image 6"/>
          <p:cNvPicPr>
            <a:picLocks noChangeAspect="1"/>
          </p:cNvPicPr>
          <p:nvPr/>
        </p:nvPicPr>
        <p:blipFill>
          <a:blip r:embed="rId2"/>
          <a:stretch>
            <a:fillRect/>
          </a:stretch>
        </p:blipFill>
        <p:spPr>
          <a:xfrm>
            <a:off x="2127937" y="1119226"/>
            <a:ext cx="4980040" cy="3307208"/>
          </a:xfrm>
          <a:prstGeom prst="rect">
            <a:avLst/>
          </a:prstGeom>
        </p:spPr>
      </p:pic>
      <p:sp>
        <p:nvSpPr>
          <p:cNvPr id="8" name="ZoneTexte 7"/>
          <p:cNvSpPr txBox="1"/>
          <p:nvPr/>
        </p:nvSpPr>
        <p:spPr>
          <a:xfrm>
            <a:off x="1125244" y="5458551"/>
            <a:ext cx="6677842" cy="369332"/>
          </a:xfrm>
          <a:prstGeom prst="rect">
            <a:avLst/>
          </a:prstGeom>
          <a:noFill/>
        </p:spPr>
        <p:txBody>
          <a:bodyPr wrap="none" rtlCol="0">
            <a:spAutoFit/>
          </a:bodyPr>
          <a:lstStyle/>
          <a:p>
            <a:r>
              <a:rPr lang="fr-FR" dirty="0" smtClean="0"/>
              <a:t>Source: White et al. </a:t>
            </a:r>
            <a:r>
              <a:rPr lang="fr-FR" dirty="0" err="1" smtClean="0"/>
              <a:t>Scaling</a:t>
            </a:r>
            <a:r>
              <a:rPr lang="fr-FR" dirty="0" smtClean="0"/>
              <a:t> </a:t>
            </a:r>
            <a:r>
              <a:rPr lang="fr-FR" dirty="0" err="1" smtClean="0"/>
              <a:t>games</a:t>
            </a:r>
            <a:r>
              <a:rPr lang="fr-FR" dirty="0" smtClean="0"/>
              <a:t> to </a:t>
            </a:r>
            <a:r>
              <a:rPr lang="fr-FR" dirty="0" err="1" smtClean="0"/>
              <a:t>epic</a:t>
            </a:r>
            <a:r>
              <a:rPr lang="fr-FR" dirty="0" smtClean="0"/>
              <a:t> proportions. SIGMOD 2007.</a:t>
            </a:r>
            <a:endParaRPr lang="fr-FR" dirty="0"/>
          </a:p>
        </p:txBody>
      </p:sp>
    </p:spTree>
    <p:extLst>
      <p:ext uri="{BB962C8B-B14F-4D97-AF65-F5344CB8AC3E}">
        <p14:creationId xmlns:p14="http://schemas.microsoft.com/office/powerpoint/2010/main" val="27135853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Expressivité</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Image 6"/>
          <p:cNvPicPr>
            <a:picLocks noChangeAspect="1"/>
          </p:cNvPicPr>
          <p:nvPr/>
        </p:nvPicPr>
        <p:blipFill>
          <a:blip r:embed="rId2"/>
          <a:stretch>
            <a:fillRect/>
          </a:stretch>
        </p:blipFill>
        <p:spPr>
          <a:xfrm>
            <a:off x="300808" y="500563"/>
            <a:ext cx="8032681" cy="6024510"/>
          </a:xfrm>
          <a:prstGeom prst="rect">
            <a:avLst/>
          </a:prstGeom>
        </p:spPr>
      </p:pic>
      <p:sp>
        <p:nvSpPr>
          <p:cNvPr id="8" name="Rectangle 7"/>
          <p:cNvSpPr/>
          <p:nvPr/>
        </p:nvSpPr>
        <p:spPr>
          <a:xfrm>
            <a:off x="724167" y="1560385"/>
            <a:ext cx="7208246" cy="4247317"/>
          </a:xfrm>
          <a:prstGeom prst="rect">
            <a:avLst/>
          </a:prstGeom>
        </p:spPr>
        <p:txBody>
          <a:bodyPr wrap="square">
            <a:spAutoFit/>
          </a:bodyPr>
          <a:lstStyle/>
          <a:p>
            <a:endParaRPr lang="en-US" dirty="0" smtClean="0"/>
          </a:p>
          <a:p>
            <a:endParaRPr lang="en-US" dirty="0"/>
          </a:p>
          <a:p>
            <a:r>
              <a:rPr lang="en-US" dirty="0" smtClean="0"/>
              <a:t>Afraid 		Angry 		Bored 	Bothered Disbelieving 	Disgusted</a:t>
            </a:r>
            <a:endParaRPr lang="en-US" dirty="0"/>
          </a:p>
          <a:p>
            <a:endParaRPr lang="en-US" dirty="0" smtClean="0"/>
          </a:p>
          <a:p>
            <a:endParaRPr lang="en-US" dirty="0"/>
          </a:p>
          <a:p>
            <a:endParaRPr lang="en-US" dirty="0" smtClean="0"/>
          </a:p>
          <a:p>
            <a:r>
              <a:rPr lang="en-US" dirty="0" smtClean="0"/>
              <a:t>Excited 		Fond 	     Happy 		   Hurt 		Interested 	Kind</a:t>
            </a:r>
            <a:endParaRPr lang="en-US" dirty="0"/>
          </a:p>
          <a:p>
            <a:endParaRPr lang="en-US" dirty="0" smtClean="0"/>
          </a:p>
          <a:p>
            <a:endParaRPr lang="en-US" dirty="0"/>
          </a:p>
          <a:p>
            <a:r>
              <a:rPr lang="en-US" dirty="0" smtClean="0"/>
              <a:t>Liked 		Romantic 	Sad 		Sneaky 		Sorry 		Sure</a:t>
            </a:r>
            <a:endParaRPr lang="en-US" dirty="0"/>
          </a:p>
          <a:p>
            <a:endParaRPr lang="en-US" dirty="0" smtClean="0"/>
          </a:p>
          <a:p>
            <a:endParaRPr lang="en-US" dirty="0"/>
          </a:p>
          <a:p>
            <a:endParaRPr lang="en-US" dirty="0" smtClean="0"/>
          </a:p>
          <a:p>
            <a:endParaRPr lang="en-US" dirty="0"/>
          </a:p>
          <a:p>
            <a:r>
              <a:rPr lang="en-US" dirty="0" smtClean="0"/>
              <a:t>Surprised 	Thinking 	Touched 		Unfriendly 	Unsure 	   Wanting</a:t>
            </a:r>
            <a:endParaRPr lang="fr-FR" dirty="0"/>
          </a:p>
        </p:txBody>
      </p:sp>
    </p:spTree>
    <p:extLst>
      <p:ext uri="{BB962C8B-B14F-4D97-AF65-F5344CB8AC3E}">
        <p14:creationId xmlns:p14="http://schemas.microsoft.com/office/powerpoint/2010/main" val="161051382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lnSpcReduction="10000"/>
          </a:bodyPr>
          <a:lstStyle/>
          <a:p>
            <a:r>
              <a:rPr lang="fr-FR" dirty="0" err="1" smtClean="0"/>
              <a:t>Levels</a:t>
            </a:r>
            <a:r>
              <a:rPr lang="fr-FR" dirty="0" smtClean="0"/>
              <a:t> expressifs/émotionnels</a:t>
            </a:r>
          </a:p>
          <a:p>
            <a:pPr lvl="1"/>
            <a:r>
              <a:rPr lang="en-US" dirty="0"/>
              <a:t>level 1: equivalent to a typical 4 to 7-year-</a:t>
            </a:r>
            <a:r>
              <a:rPr lang="en-US" dirty="0" smtClean="0"/>
              <a:t>old</a:t>
            </a:r>
          </a:p>
          <a:p>
            <a:pPr lvl="1"/>
            <a:r>
              <a:rPr lang="en-US" dirty="0" smtClean="0"/>
              <a:t>level </a:t>
            </a:r>
            <a:r>
              <a:rPr lang="en-US" dirty="0"/>
              <a:t>2: equivalent to a typical 8 to 10-year-</a:t>
            </a:r>
            <a:r>
              <a:rPr lang="en-US" dirty="0" smtClean="0"/>
              <a:t>old</a:t>
            </a:r>
          </a:p>
          <a:p>
            <a:pPr lvl="1"/>
            <a:r>
              <a:rPr lang="en-US" dirty="0" smtClean="0"/>
              <a:t>level </a:t>
            </a:r>
            <a:r>
              <a:rPr lang="en-US" dirty="0"/>
              <a:t>3: equivalent to a typical 11 to 13 -year-</a:t>
            </a:r>
            <a:r>
              <a:rPr lang="en-US" dirty="0" smtClean="0"/>
              <a:t>old</a:t>
            </a:r>
          </a:p>
          <a:p>
            <a:pPr lvl="1"/>
            <a:r>
              <a:rPr lang="en-US" dirty="0" smtClean="0"/>
              <a:t>level </a:t>
            </a:r>
            <a:r>
              <a:rPr lang="en-US" dirty="0"/>
              <a:t>4: equivalent to a typical 14 to 16-year-</a:t>
            </a:r>
            <a:r>
              <a:rPr lang="en-US" dirty="0" smtClean="0"/>
              <a:t>old</a:t>
            </a:r>
          </a:p>
          <a:p>
            <a:pPr lvl="1"/>
            <a:r>
              <a:rPr lang="en-US" dirty="0" smtClean="0"/>
              <a:t>level </a:t>
            </a:r>
            <a:r>
              <a:rPr lang="en-US" dirty="0"/>
              <a:t>5: equivalent to a typical 17 to 18-year-</a:t>
            </a:r>
            <a:r>
              <a:rPr lang="en-US" dirty="0" smtClean="0"/>
              <a:t>old</a:t>
            </a:r>
          </a:p>
          <a:p>
            <a:pPr lvl="1"/>
            <a:r>
              <a:rPr lang="en-US" dirty="0" smtClean="0"/>
              <a:t>level </a:t>
            </a:r>
            <a:r>
              <a:rPr lang="en-US" dirty="0"/>
              <a:t>6: suitable for an advanced user (typically an adult)</a:t>
            </a:r>
            <a:r>
              <a:rPr lang="en-US" dirty="0" smtClean="0"/>
              <a:t>.</a:t>
            </a:r>
          </a:p>
          <a:p>
            <a:r>
              <a:rPr lang="en-US" dirty="0" smtClean="0"/>
              <a:t>Source: Mindreading Emotions Library, Univ. Cambridge. </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spTree>
    <p:extLst>
      <p:ext uri="{BB962C8B-B14F-4D97-AF65-F5344CB8AC3E}">
        <p14:creationId xmlns:p14="http://schemas.microsoft.com/office/powerpoint/2010/main" val="276915454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9" name="Image 8"/>
          <p:cNvPicPr>
            <a:picLocks noChangeAspect="1"/>
          </p:cNvPicPr>
          <p:nvPr/>
        </p:nvPicPr>
        <p:blipFill>
          <a:blip r:embed="rId3"/>
          <a:stretch>
            <a:fillRect/>
          </a:stretch>
        </p:blipFill>
        <p:spPr>
          <a:xfrm>
            <a:off x="698500" y="1690414"/>
            <a:ext cx="7683500" cy="4546600"/>
          </a:xfrm>
          <a:prstGeom prst="rect">
            <a:avLst/>
          </a:prstGeom>
        </p:spPr>
      </p:pic>
    </p:spTree>
    <p:extLst>
      <p:ext uri="{BB962C8B-B14F-4D97-AF65-F5344CB8AC3E}">
        <p14:creationId xmlns:p14="http://schemas.microsoft.com/office/powerpoint/2010/main" val="2301492652"/>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39</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3" name="Image 2"/>
          <p:cNvPicPr>
            <a:picLocks noChangeAspect="1"/>
          </p:cNvPicPr>
          <p:nvPr/>
        </p:nvPicPr>
        <p:blipFill>
          <a:blip r:embed="rId3"/>
          <a:stretch>
            <a:fillRect/>
          </a:stretch>
        </p:blipFill>
        <p:spPr>
          <a:xfrm>
            <a:off x="711200" y="1987415"/>
            <a:ext cx="7721600" cy="4051300"/>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fld id="{385CF27B-BDCC-420F-B4BC-D62A30164CEE}" type="datetimeFigureOut">
              <a:rPr lang="de-DE" smtClean="0"/>
              <a:pPr>
                <a:defRPr/>
              </a:pPr>
              <a:t>28/09/17</a:t>
            </a:fld>
            <a:endParaRPr lang="de-AT"/>
          </a:p>
        </p:txBody>
      </p:sp>
      <p:sp>
        <p:nvSpPr>
          <p:cNvPr id="3" name="Espace réservé du pied de page 2"/>
          <p:cNvSpPr>
            <a:spLocks noGrp="1"/>
          </p:cNvSpPr>
          <p:nvPr>
            <p:ph type="ftr" sz="quarter" idx="11"/>
          </p:nvPr>
        </p:nvSpPr>
        <p:spPr/>
        <p:txBody>
          <a:bodyPr/>
          <a:lstStyle/>
          <a:p>
            <a:pPr>
              <a:defRPr/>
            </a:pPr>
            <a:endParaRPr lang="de-AT"/>
          </a:p>
        </p:txBody>
      </p:sp>
      <p:sp>
        <p:nvSpPr>
          <p:cNvPr id="4" name="Espace réservé du numéro de diapositive 3"/>
          <p:cNvSpPr>
            <a:spLocks noGrp="1"/>
          </p:cNvSpPr>
          <p:nvPr>
            <p:ph type="sldNum" sz="quarter" idx="12"/>
          </p:nvPr>
        </p:nvSpPr>
        <p:spPr/>
        <p:txBody>
          <a:bodyPr/>
          <a:lstStyle/>
          <a:p>
            <a:pPr>
              <a:defRPr/>
            </a:pPr>
            <a:fld id="{79431FF0-C793-4A4A-87BA-B6E4E6D54233}" type="slidenum">
              <a:rPr lang="de-AT" smtClean="0"/>
              <a:pPr>
                <a:defRPr/>
              </a:pPr>
              <a:t>4</a:t>
            </a:fld>
            <a:endParaRPr lang="de-AT"/>
          </a:p>
        </p:txBody>
      </p:sp>
      <p:pic>
        <p:nvPicPr>
          <p:cNvPr id="5" name="Image 4"/>
          <p:cNvPicPr>
            <a:picLocks noChangeAspect="1"/>
          </p:cNvPicPr>
          <p:nvPr/>
        </p:nvPicPr>
        <p:blipFill>
          <a:blip r:embed="rId2"/>
          <a:stretch>
            <a:fillRect/>
          </a:stretch>
        </p:blipFill>
        <p:spPr>
          <a:xfrm>
            <a:off x="164898" y="2294819"/>
            <a:ext cx="8910826" cy="2283679"/>
          </a:xfrm>
          <a:prstGeom prst="rect">
            <a:avLst/>
          </a:prstGeom>
        </p:spPr>
      </p:pic>
      <p:sp>
        <p:nvSpPr>
          <p:cNvPr id="13" name="Rectangle 12"/>
          <p:cNvSpPr/>
          <p:nvPr/>
        </p:nvSpPr>
        <p:spPr>
          <a:xfrm>
            <a:off x="550338" y="986749"/>
            <a:ext cx="4421590" cy="369332"/>
          </a:xfrm>
          <a:prstGeom prst="rect">
            <a:avLst/>
          </a:prstGeom>
        </p:spPr>
        <p:txBody>
          <a:bodyPr wrap="none">
            <a:spAutoFit/>
          </a:bodyPr>
          <a:lstStyle/>
          <a:p>
            <a:r>
              <a:rPr lang="fr-FR" dirty="0"/>
              <a:t>Qualités de l’IA des personnages non-joueurs</a:t>
            </a:r>
          </a:p>
        </p:txBody>
      </p:sp>
    </p:spTree>
    <p:extLst>
      <p:ext uri="{BB962C8B-B14F-4D97-AF65-F5344CB8AC3E}">
        <p14:creationId xmlns:p14="http://schemas.microsoft.com/office/powerpoint/2010/main" val="288027985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40</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Image 7"/>
          <p:cNvPicPr>
            <a:picLocks noChangeAspect="1"/>
          </p:cNvPicPr>
          <p:nvPr/>
        </p:nvPicPr>
        <p:blipFill>
          <a:blip r:embed="rId2"/>
          <a:stretch>
            <a:fillRect/>
          </a:stretch>
        </p:blipFill>
        <p:spPr>
          <a:xfrm>
            <a:off x="698500" y="841861"/>
            <a:ext cx="7734300" cy="406400"/>
          </a:xfrm>
          <a:prstGeom prst="rect">
            <a:avLst/>
          </a:prstGeom>
        </p:spPr>
      </p:pic>
      <p:pic>
        <p:nvPicPr>
          <p:cNvPr id="3" name="Image 2"/>
          <p:cNvPicPr>
            <a:picLocks noChangeAspect="1"/>
          </p:cNvPicPr>
          <p:nvPr/>
        </p:nvPicPr>
        <p:blipFill>
          <a:blip r:embed="rId3"/>
          <a:stretch>
            <a:fillRect/>
          </a:stretch>
        </p:blipFill>
        <p:spPr>
          <a:xfrm>
            <a:off x="698500" y="1549039"/>
            <a:ext cx="7962900" cy="4976034"/>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41</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3" name="Image 2"/>
          <p:cNvPicPr>
            <a:picLocks noChangeAspect="1"/>
          </p:cNvPicPr>
          <p:nvPr/>
        </p:nvPicPr>
        <p:blipFill>
          <a:blip r:embed="rId3"/>
          <a:stretch>
            <a:fillRect/>
          </a:stretch>
        </p:blipFill>
        <p:spPr>
          <a:xfrm>
            <a:off x="711200" y="1761277"/>
            <a:ext cx="7721600" cy="3937000"/>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42</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3" name="Image 2"/>
          <p:cNvPicPr>
            <a:picLocks noChangeAspect="1"/>
          </p:cNvPicPr>
          <p:nvPr/>
        </p:nvPicPr>
        <p:blipFill>
          <a:blip r:embed="rId3"/>
          <a:stretch>
            <a:fillRect/>
          </a:stretch>
        </p:blipFill>
        <p:spPr>
          <a:xfrm>
            <a:off x="774700" y="1549039"/>
            <a:ext cx="7658100" cy="4976034"/>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43</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Image 7"/>
          <p:cNvPicPr>
            <a:picLocks noChangeAspect="1"/>
          </p:cNvPicPr>
          <p:nvPr/>
        </p:nvPicPr>
        <p:blipFill>
          <a:blip r:embed="rId2"/>
          <a:stretch>
            <a:fillRect/>
          </a:stretch>
        </p:blipFill>
        <p:spPr>
          <a:xfrm>
            <a:off x="698500" y="710075"/>
            <a:ext cx="7734300" cy="406400"/>
          </a:xfrm>
          <a:prstGeom prst="rect">
            <a:avLst/>
          </a:prstGeom>
        </p:spPr>
      </p:pic>
      <p:pic>
        <p:nvPicPr>
          <p:cNvPr id="3" name="Image 2"/>
          <p:cNvPicPr>
            <a:picLocks noChangeAspect="1"/>
          </p:cNvPicPr>
          <p:nvPr/>
        </p:nvPicPr>
        <p:blipFill>
          <a:blip r:embed="rId3"/>
          <a:stretch>
            <a:fillRect/>
          </a:stretch>
        </p:blipFill>
        <p:spPr>
          <a:xfrm>
            <a:off x="774700" y="1116475"/>
            <a:ext cx="7581900" cy="3505200"/>
          </a:xfrm>
          <a:prstGeom prst="rect">
            <a:avLst/>
          </a:prstGeom>
        </p:spPr>
      </p:pic>
      <p:pic>
        <p:nvPicPr>
          <p:cNvPr id="7" name="Image 6"/>
          <p:cNvPicPr>
            <a:picLocks noChangeAspect="1"/>
          </p:cNvPicPr>
          <p:nvPr/>
        </p:nvPicPr>
        <p:blipFill>
          <a:blip r:embed="rId4"/>
          <a:stretch>
            <a:fillRect/>
          </a:stretch>
        </p:blipFill>
        <p:spPr>
          <a:xfrm>
            <a:off x="774700" y="4455960"/>
            <a:ext cx="7670800" cy="2069114"/>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44</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Image 7"/>
          <p:cNvPicPr>
            <a:picLocks noChangeAspect="1"/>
          </p:cNvPicPr>
          <p:nvPr/>
        </p:nvPicPr>
        <p:blipFill>
          <a:blip r:embed="rId2"/>
          <a:stretch>
            <a:fillRect/>
          </a:stretch>
        </p:blipFill>
        <p:spPr>
          <a:xfrm>
            <a:off x="672076" y="939439"/>
            <a:ext cx="7734300" cy="406400"/>
          </a:xfrm>
          <a:prstGeom prst="rect">
            <a:avLst/>
          </a:prstGeom>
        </p:spPr>
      </p:pic>
      <p:pic>
        <p:nvPicPr>
          <p:cNvPr id="9" name="Image 8"/>
          <p:cNvPicPr>
            <a:picLocks noChangeAspect="1"/>
          </p:cNvPicPr>
          <p:nvPr/>
        </p:nvPicPr>
        <p:blipFill>
          <a:blip r:embed="rId3"/>
          <a:stretch>
            <a:fillRect/>
          </a:stretch>
        </p:blipFill>
        <p:spPr>
          <a:xfrm>
            <a:off x="672076" y="1830579"/>
            <a:ext cx="8039100" cy="3352800"/>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Emotions et niveaux</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Image 7"/>
          <p:cNvPicPr>
            <a:picLocks noChangeAspect="1"/>
          </p:cNvPicPr>
          <p:nvPr/>
        </p:nvPicPr>
        <p:blipFill>
          <a:blip r:embed="rId2"/>
          <a:stretch>
            <a:fillRect/>
          </a:stretch>
        </p:blipFill>
        <p:spPr>
          <a:xfrm>
            <a:off x="698500" y="939439"/>
            <a:ext cx="7734300" cy="406400"/>
          </a:xfrm>
          <a:prstGeom prst="rect">
            <a:avLst/>
          </a:prstGeom>
        </p:spPr>
      </p:pic>
      <p:pic>
        <p:nvPicPr>
          <p:cNvPr id="7" name="Image 6"/>
          <p:cNvPicPr>
            <a:picLocks noChangeAspect="1"/>
          </p:cNvPicPr>
          <p:nvPr/>
        </p:nvPicPr>
        <p:blipFill>
          <a:blip r:embed="rId3"/>
          <a:stretch>
            <a:fillRect/>
          </a:stretch>
        </p:blipFill>
        <p:spPr>
          <a:xfrm>
            <a:off x="673100" y="1778000"/>
            <a:ext cx="7785100" cy="3289300"/>
          </a:xfrm>
          <a:prstGeom prst="rect">
            <a:avLst/>
          </a:prstGeom>
        </p:spPr>
      </p:pic>
    </p:spTree>
    <p:extLst>
      <p:ext uri="{BB962C8B-B14F-4D97-AF65-F5344CB8AC3E}">
        <p14:creationId xmlns:p14="http://schemas.microsoft.com/office/powerpoint/2010/main" val="166300922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Cinématographie et montage intelligents</a:t>
            </a:r>
            <a:endParaRPr lang="fr-FR" dirty="0"/>
          </a:p>
        </p:txBody>
      </p:sp>
      <p:sp>
        <p:nvSpPr>
          <p:cNvPr id="3" name="Espace réservé du contenu 2"/>
          <p:cNvSpPr>
            <a:spLocks noGrp="1"/>
          </p:cNvSpPr>
          <p:nvPr>
            <p:ph idx="1"/>
          </p:nvPr>
        </p:nvSpPr>
        <p:spPr/>
        <p:txBody>
          <a:bodyPr/>
          <a:lstStyle/>
          <a:p>
            <a:pPr marL="0" lvl="0" indent="0" algn="ctr">
              <a:buNone/>
            </a:pPr>
            <a:r>
              <a:rPr lang="en-US" dirty="0"/>
              <a:t>Virtual Cinematography</a:t>
            </a:r>
            <a:br>
              <a:rPr lang="en-US" dirty="0"/>
            </a:br>
            <a:r>
              <a:rPr lang="en-US" dirty="0"/>
              <a:t>Theory and Practice for Automatic Real-Time Camera Control and Directing</a:t>
            </a:r>
          </a:p>
          <a:p>
            <a:pPr marL="0" lvl="0" indent="0" algn="ctr">
              <a:spcBef>
                <a:spcPts val="700"/>
              </a:spcBef>
              <a:buNone/>
            </a:pPr>
            <a:r>
              <a:rPr lang="fr-FR" dirty="0" smtClean="0">
                <a:sym typeface="Times New Roman"/>
              </a:rPr>
              <a:t>B</a:t>
            </a:r>
            <a:r>
              <a:rPr lang="en-US" dirty="0" smtClean="0">
                <a:sym typeface="Times New Roman"/>
              </a:rPr>
              <a:t>y </a:t>
            </a:r>
            <a:r>
              <a:rPr lang="en-US" dirty="0" err="1" smtClean="0">
                <a:sym typeface="Times New Roman"/>
              </a:rPr>
              <a:t>Liwei</a:t>
            </a:r>
            <a:r>
              <a:rPr lang="en-US" dirty="0" smtClean="0">
                <a:sym typeface="Times New Roman"/>
              </a:rPr>
              <a:t> He, Microsoft </a:t>
            </a:r>
            <a:r>
              <a:rPr lang="en-US" dirty="0">
                <a:sym typeface="Times New Roman"/>
              </a:rPr>
              <a:t>Research</a:t>
            </a:r>
          </a:p>
          <a:p>
            <a:pPr lvl="0" algn="ctr">
              <a:spcBef>
                <a:spcPts val="500"/>
              </a:spcBef>
            </a:pPr>
            <a:r>
              <a:rPr lang="en-US" dirty="0">
                <a:sym typeface="Times New Roman"/>
                <a:hlinkClick r:id="rId2"/>
              </a:rPr>
              <a:t>http://research.microsoft.com/users/lhe</a:t>
            </a:r>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46</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24978002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smtClean="0"/>
              <a:t>L’IA des SIMS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spTree>
    <p:extLst>
      <p:ext uri="{BB962C8B-B14F-4D97-AF65-F5344CB8AC3E}">
        <p14:creationId xmlns:p14="http://schemas.microsoft.com/office/powerpoint/2010/main" val="7659459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48</a:t>
            </a:fld>
            <a:endParaRPr lang="fr-FR" dirty="0"/>
          </a:p>
        </p:txBody>
      </p:sp>
      <p:sp>
        <p:nvSpPr>
          <p:cNvPr id="6" name="Espace réservé de la date 5"/>
          <p:cNvSpPr>
            <a:spLocks noGrp="1"/>
          </p:cNvSpPr>
          <p:nvPr>
            <p:ph type="dt" sz="half" idx="2"/>
          </p:nvPr>
        </p:nvSpPr>
        <p:spPr/>
        <p:txBody>
          <a:bodyPr/>
          <a:lstStyle/>
          <a:p>
            <a:fld id="{C42B5CCB-00AF-494F-BB8F-8549A9D97B0C}" type="datetime1">
              <a:rPr lang="fr-FR" smtClean="0"/>
              <a:t>28/09/17</a:t>
            </a:fld>
            <a:endParaRPr lang="fr-FR" dirty="0"/>
          </a:p>
        </p:txBody>
      </p:sp>
      <p:pic>
        <p:nvPicPr>
          <p:cNvPr id="7" name="Image 6" descr="http://www.popularmechanics.com/cm/popularmechanics/images/UV/thesimsposture-0614-de.jpg"/>
          <p:cNvPicPr/>
          <p:nvPr/>
        </p:nvPicPr>
        <p:blipFill>
          <a:blip r:embed="rId2">
            <a:extLst>
              <a:ext uri="{28A0092B-C50C-407E-A947-70E740481C1C}">
                <a14:useLocalDpi xmlns:a14="http://schemas.microsoft.com/office/drawing/2010/main" val="0"/>
              </a:ext>
            </a:extLst>
          </a:blip>
          <a:srcRect/>
          <a:stretch>
            <a:fillRect/>
          </a:stretch>
        </p:blipFill>
        <p:spPr bwMode="auto">
          <a:xfrm>
            <a:off x="752569" y="710075"/>
            <a:ext cx="7796138" cy="5721688"/>
          </a:xfrm>
          <a:prstGeom prst="rect">
            <a:avLst/>
          </a:prstGeom>
          <a:noFill/>
          <a:ln>
            <a:noFill/>
          </a:ln>
        </p:spPr>
      </p:pic>
    </p:spTree>
    <p:extLst>
      <p:ext uri="{BB962C8B-B14F-4D97-AF65-F5344CB8AC3E}">
        <p14:creationId xmlns:p14="http://schemas.microsoft.com/office/powerpoint/2010/main" val="1709521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Intelligence artificielle des SIMS</a:t>
            </a:r>
            <a:endParaRPr lang="fr-FR" dirty="0"/>
          </a:p>
        </p:txBody>
      </p:sp>
      <p:sp>
        <p:nvSpPr>
          <p:cNvPr id="3" name="Espace réservé du contenu 2"/>
          <p:cNvSpPr>
            <a:spLocks noGrp="1"/>
          </p:cNvSpPr>
          <p:nvPr>
            <p:ph idx="1"/>
          </p:nvPr>
        </p:nvSpPr>
        <p:spPr/>
        <p:txBody>
          <a:bodyPr>
            <a:normAutofit/>
          </a:bodyPr>
          <a:lstStyle/>
          <a:p>
            <a:pPr lvl="0"/>
            <a:r>
              <a:rPr lang="en-US" sz="2800" dirty="0" smtClean="0">
                <a:sym typeface="Helvetica"/>
              </a:rPr>
              <a:t>Modeling individual personalities (Richard Evans)</a:t>
            </a:r>
            <a:endParaRPr lang="en-US" sz="2800" dirty="0">
              <a:sym typeface="Helvetica"/>
            </a:endParaRPr>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7" name="Image 6"/>
          <p:cNvPicPr>
            <a:picLocks noChangeAspect="1"/>
          </p:cNvPicPr>
          <p:nvPr/>
        </p:nvPicPr>
        <p:blipFill>
          <a:blip r:embed="rId2"/>
          <a:stretch>
            <a:fillRect/>
          </a:stretch>
        </p:blipFill>
        <p:spPr>
          <a:xfrm>
            <a:off x="1612347" y="1857356"/>
            <a:ext cx="6023957" cy="4360121"/>
          </a:xfrm>
          <a:prstGeom prst="rect">
            <a:avLst/>
          </a:prstGeom>
        </p:spPr>
      </p:pic>
    </p:spTree>
    <p:extLst>
      <p:ext uri="{BB962C8B-B14F-4D97-AF65-F5344CB8AC3E}">
        <p14:creationId xmlns:p14="http://schemas.microsoft.com/office/powerpoint/2010/main" val="641163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du cours</a:t>
            </a:r>
            <a:endParaRPr lang="fr-FR" dirty="0"/>
          </a:p>
        </p:txBody>
      </p:sp>
      <p:sp>
        <p:nvSpPr>
          <p:cNvPr id="3" name="Espace réservé du contenu 2"/>
          <p:cNvSpPr>
            <a:spLocks noGrp="1"/>
          </p:cNvSpPr>
          <p:nvPr>
            <p:ph idx="1"/>
          </p:nvPr>
        </p:nvSpPr>
        <p:spPr>
          <a:xfrm>
            <a:off x="457200" y="1187584"/>
            <a:ext cx="8229600" cy="4938580"/>
          </a:xfrm>
        </p:spPr>
        <p:txBody>
          <a:bodyPr>
            <a:normAutofit/>
          </a:bodyPr>
          <a:lstStyle/>
          <a:p>
            <a:pPr lvl="0">
              <a:buClr>
                <a:srgbClr val="FFFFFF"/>
              </a:buClr>
              <a:buSzPct val="100000"/>
              <a:buAutoNum type="arabicPeriod"/>
            </a:pPr>
            <a:r>
              <a:rPr lang="fr-FR" sz="4000" dirty="0"/>
              <a:t>Recherche de chemins </a:t>
            </a:r>
          </a:p>
          <a:p>
            <a:pPr lvl="0">
              <a:buClr>
                <a:srgbClr val="FFFFFF"/>
              </a:buClr>
              <a:buSzPct val="100000"/>
              <a:buAutoNum type="arabicPeriod" startAt="2"/>
            </a:pPr>
            <a:r>
              <a:rPr lang="fr-FR" sz="4000" dirty="0"/>
              <a:t>Machines d’états </a:t>
            </a:r>
            <a:r>
              <a:rPr lang="fr-FR" sz="4000" dirty="0" smtClean="0"/>
              <a:t>finis</a:t>
            </a:r>
            <a:endParaRPr lang="fr-FR" sz="4000" dirty="0"/>
          </a:p>
          <a:p>
            <a:pPr lvl="0">
              <a:buClr>
                <a:srgbClr val="FFFFFF"/>
              </a:buClr>
              <a:buSzPct val="100000"/>
              <a:buAutoNum type="arabicPeriod" startAt="3"/>
            </a:pPr>
            <a:r>
              <a:rPr lang="fr-FR" sz="4000" dirty="0" smtClean="0"/>
              <a:t>Planification et sélection d’actions</a:t>
            </a:r>
            <a:endParaRPr lang="fr-FR" sz="4000" dirty="0"/>
          </a:p>
          <a:p>
            <a:pPr>
              <a:buClr>
                <a:srgbClr val="FFFFFF"/>
              </a:buClr>
              <a:buSzPct val="100000"/>
              <a:buFont typeface="Arial"/>
              <a:buAutoNum type="arabicPeriod" startAt="5"/>
            </a:pPr>
            <a:r>
              <a:rPr lang="fr-FR" sz="4000" dirty="0"/>
              <a:t>Arbres de comportements</a:t>
            </a:r>
          </a:p>
          <a:p>
            <a:pPr lvl="0">
              <a:buClr>
                <a:srgbClr val="FFFFFF"/>
              </a:buClr>
              <a:buSzPct val="100000"/>
              <a:buAutoNum type="arabicPeriod" startAt="5"/>
            </a:pPr>
            <a:r>
              <a:rPr lang="fr-FR" sz="4000" dirty="0" smtClean="0"/>
              <a:t>Intelligence artificielle des SIMS</a:t>
            </a:r>
          </a:p>
          <a:p>
            <a:pPr>
              <a:buClr>
                <a:srgbClr val="FFFFFF"/>
              </a:buClr>
              <a:buSzPct val="100000"/>
            </a:pPr>
            <a:r>
              <a:rPr lang="fr-FR" sz="4000" dirty="0" smtClean="0"/>
              <a:t>Personnalités et jeux sociaux</a:t>
            </a:r>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spTree>
    <p:extLst>
      <p:ext uri="{BB962C8B-B14F-4D97-AF65-F5344CB8AC3E}">
        <p14:creationId xmlns:p14="http://schemas.microsoft.com/office/powerpoint/2010/main" val="413137820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Emergent narrative : Alice and </a:t>
            </a:r>
            <a:r>
              <a:rPr lang="fr-FR" dirty="0" err="1" smtClean="0"/>
              <a:t>Kev</a:t>
            </a:r>
            <a:r>
              <a:rPr lang="fr-FR" dirty="0" smtClean="0"/>
              <a:t> by </a:t>
            </a:r>
            <a:r>
              <a:rPr lang="pl-PL" b="1" dirty="0"/>
              <a:t>Robin </a:t>
            </a:r>
            <a:r>
              <a:rPr lang="pl-PL" b="1" dirty="0" err="1" smtClean="0"/>
              <a:t>Burkinshaw</a:t>
            </a:r>
            <a:endParaRPr lang="fr-FR" dirty="0"/>
          </a:p>
        </p:txBody>
      </p:sp>
      <p:pic>
        <p:nvPicPr>
          <p:cNvPr id="7" name="Espace réservé du contenu 6"/>
          <p:cNvPicPr>
            <a:picLocks noGrp="1" noChangeAspect="1"/>
          </p:cNvPicPr>
          <p:nvPr>
            <p:ph idx="1"/>
          </p:nvPr>
        </p:nvPicPr>
        <p:blipFill>
          <a:blip r:embed="rId2"/>
          <a:srcRect l="16782" r="16782"/>
          <a:stretch>
            <a:fillRect/>
          </a:stretch>
        </p:blipFill>
        <p:spPr/>
      </p:pic>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377346570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pic>
        <p:nvPicPr>
          <p:cNvPr id="7" name="Espace réservé du contenu 6"/>
          <p:cNvPicPr>
            <a:picLocks noGrp="1" noChangeAspect="1"/>
          </p:cNvPicPr>
          <p:nvPr>
            <p:ph idx="1"/>
          </p:nvPr>
        </p:nvPicPr>
        <p:blipFill>
          <a:blip r:embed="rId2"/>
          <a:srcRect l="13486" r="13486"/>
          <a:stretch>
            <a:fillRect/>
          </a:stretch>
        </p:blipFill>
        <p:spPr>
          <a:xfrm>
            <a:off x="4450521" y="1096963"/>
            <a:ext cx="4140891" cy="5029200"/>
          </a:xfrm>
        </p:spPr>
      </p:pic>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
        <p:nvSpPr>
          <p:cNvPr id="8" name="Rectangle 7"/>
          <p:cNvSpPr/>
          <p:nvPr/>
        </p:nvSpPr>
        <p:spPr>
          <a:xfrm>
            <a:off x="452783" y="1096963"/>
            <a:ext cx="3103217" cy="1200328"/>
          </a:xfrm>
          <a:prstGeom prst="rect">
            <a:avLst/>
          </a:prstGeom>
        </p:spPr>
        <p:txBody>
          <a:bodyPr wrap="square">
            <a:spAutoFit/>
          </a:bodyPr>
          <a:lstStyle/>
          <a:p>
            <a:r>
              <a:rPr lang="en-US" sz="2400" b="1" dirty="0" err="1"/>
              <a:t>Kev</a:t>
            </a:r>
            <a:r>
              <a:rPr lang="en-US" sz="2400" b="1" dirty="0"/>
              <a:t>, the father, is mean-spirited and highly inappropriate</a:t>
            </a:r>
            <a:endParaRPr lang="en-US" sz="2400" dirty="0"/>
          </a:p>
        </p:txBody>
      </p:sp>
    </p:spTree>
    <p:extLst>
      <p:ext uri="{BB962C8B-B14F-4D97-AF65-F5344CB8AC3E}">
        <p14:creationId xmlns:p14="http://schemas.microsoft.com/office/powerpoint/2010/main" val="19849236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a:xfrm>
            <a:off x="457200" y="1096412"/>
            <a:ext cx="2745409" cy="5029751"/>
          </a:xfrm>
        </p:spPr>
        <p:txBody>
          <a:bodyPr/>
          <a:lstStyle/>
          <a:p>
            <a:r>
              <a:rPr lang="en-US" b="1" dirty="0"/>
              <a:t>Alice, his daughter, is sweet, kind, forgiving</a:t>
            </a:r>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7" name="Image 6"/>
          <p:cNvPicPr>
            <a:picLocks noChangeAspect="1"/>
          </p:cNvPicPr>
          <p:nvPr/>
        </p:nvPicPr>
        <p:blipFill>
          <a:blip r:embed="rId2"/>
          <a:stretch>
            <a:fillRect/>
          </a:stretch>
        </p:blipFill>
        <p:spPr>
          <a:xfrm>
            <a:off x="3314335" y="1096412"/>
            <a:ext cx="5669533" cy="5125258"/>
          </a:xfrm>
          <a:prstGeom prst="rect">
            <a:avLst/>
          </a:prstGeom>
        </p:spPr>
      </p:pic>
    </p:spTree>
    <p:extLst>
      <p:ext uri="{BB962C8B-B14F-4D97-AF65-F5344CB8AC3E}">
        <p14:creationId xmlns:p14="http://schemas.microsoft.com/office/powerpoint/2010/main" val="33779261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Intelligence artificielle des SIMS</a:t>
            </a:r>
            <a:endParaRPr lang="fr-FR" dirty="0"/>
          </a:p>
        </p:txBody>
      </p:sp>
      <p:sp>
        <p:nvSpPr>
          <p:cNvPr id="3" name="Espace réservé du contenu 2"/>
          <p:cNvSpPr>
            <a:spLocks noGrp="1"/>
          </p:cNvSpPr>
          <p:nvPr>
            <p:ph idx="1"/>
          </p:nvPr>
        </p:nvSpPr>
        <p:spPr/>
        <p:txBody>
          <a:bodyPr/>
          <a:lstStyle/>
          <a:p>
            <a:r>
              <a:rPr lang="en-US" dirty="0" err="1" smtClean="0"/>
              <a:t>Planification</a:t>
            </a:r>
            <a:r>
              <a:rPr lang="en-US" dirty="0" smtClean="0"/>
              <a:t> </a:t>
            </a:r>
            <a:r>
              <a:rPr lang="en-US" dirty="0" err="1" smtClean="0"/>
              <a:t>hiérarchique</a:t>
            </a:r>
            <a:endParaRPr lang="en-US" dirty="0"/>
          </a:p>
          <a:p>
            <a:r>
              <a:rPr lang="en-US" dirty="0" smtClean="0"/>
              <a:t>Carte des buts et interactions</a:t>
            </a:r>
          </a:p>
          <a:p>
            <a:r>
              <a:rPr lang="en-US" dirty="0" err="1" smtClean="0"/>
              <a:t>Décisions</a:t>
            </a:r>
            <a:r>
              <a:rPr lang="en-US" dirty="0" smtClean="0"/>
              <a:t> non </a:t>
            </a:r>
            <a:r>
              <a:rPr lang="en-US" dirty="0" err="1" smtClean="0"/>
              <a:t>déterministes</a:t>
            </a:r>
            <a:endParaRPr lang="en-US" dirty="0"/>
          </a:p>
          <a:p>
            <a:r>
              <a:rPr lang="en-US" dirty="0" err="1" smtClean="0"/>
              <a:t>Personalités</a:t>
            </a:r>
            <a:r>
              <a:rPr lang="en-US" dirty="0" smtClean="0"/>
              <a:t> et motivations</a:t>
            </a:r>
          </a:p>
          <a:p>
            <a:r>
              <a:rPr lang="en-US" dirty="0" err="1" smtClean="0"/>
              <a:t>Actes</a:t>
            </a:r>
            <a:r>
              <a:rPr lang="en-US" dirty="0" smtClean="0"/>
              <a:t> de </a:t>
            </a:r>
            <a:r>
              <a:rPr lang="en-US" dirty="0" err="1" smtClean="0"/>
              <a:t>langages</a:t>
            </a:r>
            <a:r>
              <a:rPr lang="en-US" dirty="0" smtClean="0"/>
              <a:t> et situations </a:t>
            </a:r>
            <a:r>
              <a:rPr lang="en-US" dirty="0" err="1" smtClean="0"/>
              <a:t>sociales</a:t>
            </a:r>
            <a:endParaRPr lang="en-US" dirty="0" smtClean="0"/>
          </a:p>
          <a:p>
            <a:r>
              <a:rPr lang="en-US" dirty="0" smtClean="0"/>
              <a:t>Progression narrative et </a:t>
            </a:r>
            <a:r>
              <a:rPr lang="en-US" dirty="0" err="1" smtClean="0"/>
              <a:t>dramaturgie</a:t>
            </a:r>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275204025"/>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Planification hiérarchique</a:t>
            </a:r>
            <a:endParaRPr lang="fr-FR" dirty="0"/>
          </a:p>
        </p:txBody>
      </p:sp>
      <p:sp>
        <p:nvSpPr>
          <p:cNvPr id="3" name="Espace réservé du contenu 2"/>
          <p:cNvSpPr>
            <a:spLocks noGrp="1"/>
          </p:cNvSpPr>
          <p:nvPr>
            <p:ph idx="1"/>
          </p:nvPr>
        </p:nvSpPr>
        <p:spPr>
          <a:xfrm>
            <a:off x="457200" y="1096412"/>
            <a:ext cx="8229600" cy="2603153"/>
          </a:xfrm>
        </p:spPr>
        <p:txBody>
          <a:bodyPr/>
          <a:lstStyle/>
          <a:p>
            <a:r>
              <a:rPr lang="fr-FR" dirty="0" smtClean="0"/>
              <a:t>Réduire le nombre de choix</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8" name="Image 7"/>
          <p:cNvPicPr>
            <a:picLocks noChangeAspect="1"/>
          </p:cNvPicPr>
          <p:nvPr/>
        </p:nvPicPr>
        <p:blipFill>
          <a:blip r:embed="rId2"/>
          <a:stretch>
            <a:fillRect/>
          </a:stretch>
        </p:blipFill>
        <p:spPr>
          <a:xfrm>
            <a:off x="-10762" y="3856383"/>
            <a:ext cx="9144000" cy="2581045"/>
          </a:xfrm>
          <a:prstGeom prst="rect">
            <a:avLst/>
          </a:prstGeom>
        </p:spPr>
      </p:pic>
      <p:sp>
        <p:nvSpPr>
          <p:cNvPr id="10" name="Rectangle 9"/>
          <p:cNvSpPr/>
          <p:nvPr/>
        </p:nvSpPr>
        <p:spPr>
          <a:xfrm>
            <a:off x="375053" y="2146822"/>
            <a:ext cx="4572000" cy="1200329"/>
          </a:xfrm>
          <a:prstGeom prst="rect">
            <a:avLst/>
          </a:prstGeom>
        </p:spPr>
        <p:txBody>
          <a:bodyPr>
            <a:spAutoFit/>
          </a:bodyPr>
          <a:lstStyle/>
          <a:p>
            <a:r>
              <a:rPr lang="en-US" b="1" dirty="0" smtClean="0"/>
              <a:t>for </a:t>
            </a:r>
            <a:r>
              <a:rPr lang="en-US" b="1" dirty="0"/>
              <a:t>each lot l </a:t>
            </a:r>
            <a:endParaRPr lang="en-US" b="1" dirty="0" smtClean="0"/>
          </a:p>
          <a:p>
            <a:r>
              <a:rPr lang="en-US" b="1" dirty="0"/>
              <a:t>	</a:t>
            </a:r>
            <a:r>
              <a:rPr lang="en-US" b="1" dirty="0" smtClean="0"/>
              <a:t>for </a:t>
            </a:r>
            <a:r>
              <a:rPr lang="en-US" b="1" dirty="0"/>
              <a:t>each agent x in </a:t>
            </a:r>
            <a:r>
              <a:rPr lang="en-US" b="1" dirty="0" smtClean="0"/>
              <a:t>l</a:t>
            </a:r>
          </a:p>
          <a:p>
            <a:r>
              <a:rPr lang="en-US" b="1" dirty="0"/>
              <a:t>	</a:t>
            </a:r>
            <a:r>
              <a:rPr lang="en-US" b="1" dirty="0" smtClean="0"/>
              <a:t>	for </a:t>
            </a:r>
            <a:r>
              <a:rPr lang="en-US" b="1" dirty="0"/>
              <a:t>each social interaction a on </a:t>
            </a:r>
            <a:r>
              <a:rPr lang="en-US" b="1" dirty="0" smtClean="0"/>
              <a:t>x</a:t>
            </a:r>
          </a:p>
          <a:p>
            <a:r>
              <a:rPr lang="en-US" b="1" dirty="0"/>
              <a:t>	</a:t>
            </a:r>
            <a:r>
              <a:rPr lang="en-US" b="1" dirty="0" smtClean="0"/>
              <a:t>		consider </a:t>
            </a:r>
            <a:r>
              <a:rPr lang="en-US" b="1" dirty="0"/>
              <a:t>performing a on </a:t>
            </a:r>
            <a:r>
              <a:rPr lang="en-US" b="1" dirty="0" smtClean="0"/>
              <a:t>x</a:t>
            </a:r>
            <a:endParaRPr lang="en-US" dirty="0"/>
          </a:p>
        </p:txBody>
      </p:sp>
      <p:sp>
        <p:nvSpPr>
          <p:cNvPr id="11" name="Rectangle 10"/>
          <p:cNvSpPr/>
          <p:nvPr/>
        </p:nvSpPr>
        <p:spPr>
          <a:xfrm>
            <a:off x="5208497" y="2175806"/>
            <a:ext cx="3339060" cy="1477328"/>
          </a:xfrm>
          <a:prstGeom prst="rect">
            <a:avLst/>
          </a:prstGeom>
        </p:spPr>
        <p:txBody>
          <a:bodyPr wrap="square">
            <a:spAutoFit/>
          </a:bodyPr>
          <a:lstStyle/>
          <a:p>
            <a:r>
              <a:rPr lang="en-US" b="1" dirty="0"/>
              <a:t>Choose which lot to go to: </a:t>
            </a:r>
            <a:r>
              <a:rPr lang="en-US" b="1" dirty="0" smtClean="0"/>
              <a:t>l</a:t>
            </a:r>
          </a:p>
          <a:p>
            <a:r>
              <a:rPr lang="en-US" b="1" dirty="0" smtClean="0"/>
              <a:t>Then </a:t>
            </a:r>
            <a:r>
              <a:rPr lang="en-US" b="1" dirty="0"/>
              <a:t>choose which agent to talk to in l : </a:t>
            </a:r>
            <a:r>
              <a:rPr lang="en-US" b="1" dirty="0" smtClean="0"/>
              <a:t>x</a:t>
            </a:r>
          </a:p>
          <a:p>
            <a:r>
              <a:rPr lang="en-US" b="1" dirty="0" smtClean="0"/>
              <a:t>Then </a:t>
            </a:r>
            <a:r>
              <a:rPr lang="en-US" b="1" dirty="0"/>
              <a:t>choose which social interaction to </a:t>
            </a:r>
            <a:r>
              <a:rPr lang="en-US" b="1" dirty="0" smtClean="0"/>
              <a:t>perform : a</a:t>
            </a:r>
            <a:endParaRPr lang="fr-FR" dirty="0"/>
          </a:p>
        </p:txBody>
      </p:sp>
    </p:spTree>
    <p:extLst>
      <p:ext uri="{BB962C8B-B14F-4D97-AF65-F5344CB8AC3E}">
        <p14:creationId xmlns:p14="http://schemas.microsoft.com/office/powerpoint/2010/main" val="133482636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Commodity</a:t>
            </a:r>
            <a:r>
              <a:rPr lang="fr-FR" dirty="0" smtClean="0"/>
              <a:t>-interaction </a:t>
            </a:r>
            <a:r>
              <a:rPr lang="fr-FR" dirty="0" err="1" smtClean="0"/>
              <a:t>maps</a:t>
            </a:r>
            <a:endParaRPr lang="fr-FR" dirty="0"/>
          </a:p>
        </p:txBody>
      </p:sp>
      <p:sp>
        <p:nvSpPr>
          <p:cNvPr id="3" name="Espace réservé du contenu 2"/>
          <p:cNvSpPr>
            <a:spLocks noGrp="1"/>
          </p:cNvSpPr>
          <p:nvPr>
            <p:ph idx="1"/>
          </p:nvPr>
        </p:nvSpPr>
        <p:spPr>
          <a:xfrm>
            <a:off x="920516" y="1096412"/>
            <a:ext cx="7620487" cy="5029751"/>
          </a:xfrm>
        </p:spPr>
        <p:txBody>
          <a:bodyPr/>
          <a:lstStyle/>
          <a:p>
            <a:pPr marL="0" indent="0">
              <a:buNone/>
            </a:pPr>
            <a:r>
              <a:rPr lang="fr-FR" dirty="0" err="1" smtClean="0"/>
              <a:t>Sims</a:t>
            </a:r>
            <a:r>
              <a:rPr lang="fr-FR" dirty="0" smtClean="0"/>
              <a:t> 1 &amp; 2 : </a:t>
            </a:r>
          </a:p>
          <a:p>
            <a:r>
              <a:rPr lang="en-US" b="1" dirty="0"/>
              <a:t>for each interaction a on each object </a:t>
            </a:r>
            <a:r>
              <a:rPr lang="en-US" b="1" dirty="0" smtClean="0"/>
              <a:t>x</a:t>
            </a:r>
          </a:p>
          <a:p>
            <a:pPr lvl="1"/>
            <a:r>
              <a:rPr lang="en-US" b="1" dirty="0" smtClean="0"/>
              <a:t>check </a:t>
            </a:r>
            <a:r>
              <a:rPr lang="en-US" b="1" dirty="0"/>
              <a:t>if a is currently available on </a:t>
            </a:r>
            <a:r>
              <a:rPr lang="en-US" b="1" dirty="0" smtClean="0"/>
              <a:t>x</a:t>
            </a:r>
          </a:p>
          <a:p>
            <a:pPr lvl="2"/>
            <a:r>
              <a:rPr lang="en-US" b="1" dirty="0" smtClean="0"/>
              <a:t>if </a:t>
            </a:r>
            <a:r>
              <a:rPr lang="en-US" b="1" dirty="0"/>
              <a:t>so, work out how much I want to do </a:t>
            </a:r>
            <a:r>
              <a:rPr lang="en-US" b="1" dirty="0" smtClean="0"/>
              <a:t>a</a:t>
            </a:r>
          </a:p>
          <a:p>
            <a:pPr marL="0" indent="0">
              <a:buNone/>
            </a:pPr>
            <a:r>
              <a:rPr lang="fr-FR" dirty="0" err="1" smtClean="0"/>
              <a:t>Sims</a:t>
            </a:r>
            <a:r>
              <a:rPr lang="fr-FR" dirty="0" smtClean="0"/>
              <a:t> 3 </a:t>
            </a:r>
            <a:r>
              <a:rPr lang="fr-FR" dirty="0"/>
              <a:t>: </a:t>
            </a:r>
            <a:endParaRPr lang="fr-FR" dirty="0" smtClean="0"/>
          </a:p>
          <a:p>
            <a:pPr marL="0" indent="0">
              <a:buNone/>
            </a:pPr>
            <a:r>
              <a:rPr lang="fr-FR" dirty="0" smtClean="0"/>
              <a:t>Consulter une « carte » des buts (</a:t>
            </a:r>
            <a:r>
              <a:rPr lang="fr-FR" dirty="0" err="1" smtClean="0"/>
              <a:t>commodities</a:t>
            </a:r>
            <a:r>
              <a:rPr lang="fr-FR" dirty="0" smtClean="0"/>
              <a:t>) et actions associées</a:t>
            </a:r>
            <a:endParaRPr lang="fr-FR" dirty="0"/>
          </a:p>
          <a:p>
            <a:pPr marL="0" indent="0">
              <a:buNone/>
            </a:pPr>
            <a:endParaRPr lang="fr-FR" dirty="0">
              <a:latin typeface="Wingdings"/>
            </a:endParaRPr>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3729137838"/>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Commodities</a:t>
            </a:r>
            <a:r>
              <a:rPr lang="fr-FR" dirty="0" smtClean="0"/>
              <a:t> and interactions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8" name="Image 7"/>
          <p:cNvPicPr>
            <a:picLocks noChangeAspect="1"/>
          </p:cNvPicPr>
          <p:nvPr/>
        </p:nvPicPr>
        <p:blipFill>
          <a:blip r:embed="rId2"/>
          <a:stretch>
            <a:fillRect/>
          </a:stretch>
        </p:blipFill>
        <p:spPr>
          <a:xfrm>
            <a:off x="0" y="850900"/>
            <a:ext cx="9144000" cy="5150668"/>
          </a:xfrm>
          <a:prstGeom prst="rect">
            <a:avLst/>
          </a:prstGeom>
        </p:spPr>
      </p:pic>
    </p:spTree>
    <p:extLst>
      <p:ext uri="{BB962C8B-B14F-4D97-AF65-F5344CB8AC3E}">
        <p14:creationId xmlns:p14="http://schemas.microsoft.com/office/powerpoint/2010/main" val="365077518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Comment les SIMS décident-ils  de leurs actions ?</a:t>
            </a:r>
            <a:endParaRPr lang="fr-FR" dirty="0"/>
          </a:p>
        </p:txBody>
      </p:sp>
      <p:sp>
        <p:nvSpPr>
          <p:cNvPr id="3" name="Espace réservé du contenu 2"/>
          <p:cNvSpPr>
            <a:spLocks noGrp="1"/>
          </p:cNvSpPr>
          <p:nvPr>
            <p:ph idx="1"/>
          </p:nvPr>
        </p:nvSpPr>
        <p:spPr/>
        <p:txBody>
          <a:bodyPr>
            <a:normAutofit/>
          </a:bodyPr>
          <a:lstStyle/>
          <a:p>
            <a:r>
              <a:rPr lang="fr-FR" dirty="0" smtClean="0"/>
              <a:t>Calculer l’utilité (score) de toutes les actions possibles</a:t>
            </a:r>
          </a:p>
          <a:p>
            <a:r>
              <a:rPr lang="fr-FR" dirty="0" smtClean="0"/>
              <a:t>Choisir avec une probabilité p = </a:t>
            </a:r>
            <a:r>
              <a:rPr lang="fr-FR" dirty="0" err="1" smtClean="0"/>
              <a:t>exp</a:t>
            </a:r>
            <a:r>
              <a:rPr lang="fr-FR" dirty="0" smtClean="0"/>
              <a:t>(S/</a:t>
            </a:r>
            <a:r>
              <a:rPr lang="fr-FR" dirty="0" err="1" smtClean="0"/>
              <a:t>T</a:t>
            </a:r>
            <a:r>
              <a:rPr lang="fr-FR" dirty="0" smtClean="0"/>
              <a:t>) -1</a:t>
            </a:r>
          </a:p>
          <a:p>
            <a:endParaRPr lang="fr-FR" dirty="0" smtClean="0"/>
          </a:p>
          <a:p>
            <a:r>
              <a:rPr lang="en-US" b="1" dirty="0" smtClean="0"/>
              <a:t>T </a:t>
            </a:r>
            <a:r>
              <a:rPr lang="en-US" b="1" dirty="0"/>
              <a:t>is the temperature </a:t>
            </a:r>
            <a:endParaRPr lang="en-US" dirty="0"/>
          </a:p>
          <a:p>
            <a:r>
              <a:rPr lang="en-US" b="1" dirty="0" smtClean="0"/>
              <a:t>This </a:t>
            </a:r>
            <a:r>
              <a:rPr lang="en-US" b="1" dirty="0"/>
              <a:t>is a simplified Boltzmann function </a:t>
            </a:r>
            <a:endParaRPr lang="en-US" dirty="0"/>
          </a:p>
          <a:p>
            <a:r>
              <a:rPr lang="en-US" b="1" dirty="0" smtClean="0"/>
              <a:t>Temperature </a:t>
            </a:r>
            <a:r>
              <a:rPr lang="en-US" b="1" dirty="0"/>
              <a:t>should be cool when he is happy, and should go up when the </a:t>
            </a:r>
            <a:r>
              <a:rPr lang="en-US" b="1" dirty="0" err="1"/>
              <a:t>Sim</a:t>
            </a:r>
            <a:r>
              <a:rPr lang="en-US" b="1" dirty="0"/>
              <a:t> is doing badly </a:t>
            </a:r>
            <a:endParaRPr lang="en-US" dirty="0"/>
          </a:p>
          <a:p>
            <a:pPr marL="0" indent="0">
              <a:buNone/>
            </a:pP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567595344"/>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Hiérarchie des motivations de </a:t>
            </a:r>
            <a:r>
              <a:rPr lang="fr-FR" dirty="0" err="1" smtClean="0"/>
              <a:t>Maslow</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7" name="Image 6"/>
          <p:cNvPicPr>
            <a:picLocks noChangeAspect="1"/>
          </p:cNvPicPr>
          <p:nvPr/>
        </p:nvPicPr>
        <p:blipFill>
          <a:blip r:embed="rId2"/>
          <a:stretch>
            <a:fillRect/>
          </a:stretch>
        </p:blipFill>
        <p:spPr>
          <a:xfrm>
            <a:off x="897213" y="938053"/>
            <a:ext cx="7163140" cy="5372355"/>
          </a:xfrm>
          <a:prstGeom prst="rect">
            <a:avLst/>
          </a:prstGeom>
        </p:spPr>
      </p:pic>
    </p:spTree>
    <p:extLst>
      <p:ext uri="{BB962C8B-B14F-4D97-AF65-F5344CB8AC3E}">
        <p14:creationId xmlns:p14="http://schemas.microsoft.com/office/powerpoint/2010/main" val="3479782754"/>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Motivations et traits de </a:t>
            </a:r>
            <a:r>
              <a:rPr lang="fr-FR" dirty="0" err="1" smtClean="0"/>
              <a:t>personalité</a:t>
            </a:r>
            <a:endParaRPr lang="fr-FR" dirty="0"/>
          </a:p>
        </p:txBody>
      </p:sp>
      <p:sp>
        <p:nvSpPr>
          <p:cNvPr id="3" name="Espace réservé du contenu 2"/>
          <p:cNvSpPr>
            <a:spLocks noGrp="1"/>
          </p:cNvSpPr>
          <p:nvPr>
            <p:ph idx="1"/>
          </p:nvPr>
        </p:nvSpPr>
        <p:spPr/>
        <p:txBody>
          <a:bodyPr>
            <a:normAutofit lnSpcReduction="10000"/>
          </a:bodyPr>
          <a:lstStyle/>
          <a:p>
            <a:r>
              <a:rPr lang="en-US" b="1" dirty="0"/>
              <a:t>In Sims 1 &amp; 2, every </a:t>
            </a:r>
            <a:r>
              <a:rPr lang="en-US" b="1" dirty="0" err="1"/>
              <a:t>Sim</a:t>
            </a:r>
            <a:r>
              <a:rPr lang="en-US" b="1" dirty="0"/>
              <a:t> had the same 8 motives</a:t>
            </a:r>
            <a:endParaRPr lang="en-US" dirty="0"/>
          </a:p>
          <a:p>
            <a:r>
              <a:rPr lang="en-US" b="1" dirty="0" smtClean="0"/>
              <a:t>In </a:t>
            </a:r>
            <a:r>
              <a:rPr lang="en-US" b="1" dirty="0"/>
              <a:t>Sims 3, each </a:t>
            </a:r>
            <a:r>
              <a:rPr lang="en-US" b="1" dirty="0" err="1"/>
              <a:t>Sim</a:t>
            </a:r>
            <a:r>
              <a:rPr lang="en-US" b="1" dirty="0"/>
              <a:t> has a different set of motives, based on his traits</a:t>
            </a:r>
            <a:endParaRPr lang="en-US" dirty="0"/>
          </a:p>
          <a:p>
            <a:r>
              <a:rPr lang="en-US" b="1" dirty="0" smtClean="0"/>
              <a:t>But </a:t>
            </a:r>
            <a:r>
              <a:rPr lang="en-US" b="1" dirty="0"/>
              <a:t>the set of motives doesn’t just vary between individuals, it also varies within the </a:t>
            </a:r>
            <a:r>
              <a:rPr lang="en-US" b="1" i="1" dirty="0"/>
              <a:t>same </a:t>
            </a:r>
            <a:r>
              <a:rPr lang="en-US" b="1" i="1" dirty="0" smtClean="0"/>
              <a:t>individual </a:t>
            </a:r>
            <a:r>
              <a:rPr lang="en-US" b="1" dirty="0" smtClean="0"/>
              <a:t>over </a:t>
            </a:r>
            <a:r>
              <a:rPr lang="en-US" b="1" dirty="0"/>
              <a:t>time</a:t>
            </a:r>
            <a:endParaRPr lang="en-US" dirty="0"/>
          </a:p>
          <a:p>
            <a:r>
              <a:rPr lang="en-US" b="1" dirty="0" smtClean="0"/>
              <a:t>We </a:t>
            </a:r>
            <a:r>
              <a:rPr lang="en-US" b="1" dirty="0"/>
              <a:t>add and remove motives through time, to model a </a:t>
            </a:r>
            <a:r>
              <a:rPr lang="en-US" b="1" dirty="0" err="1"/>
              <a:t>Sim’s</a:t>
            </a:r>
            <a:r>
              <a:rPr lang="en-US" b="1" dirty="0"/>
              <a:t> understanding of social norms</a:t>
            </a:r>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358387718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Path</a:t>
            </a:r>
            <a:r>
              <a:rPr lang="fr-FR" dirty="0" smtClean="0"/>
              <a:t> </a:t>
            </a:r>
            <a:r>
              <a:rPr lang="fr-FR" dirty="0" err="1" smtClean="0"/>
              <a:t>nodes</a:t>
            </a:r>
            <a:r>
              <a:rPr lang="fr-FR" dirty="0" smtClean="0"/>
              <a:t> et navigation </a:t>
            </a:r>
            <a:r>
              <a:rPr lang="fr-FR" dirty="0" err="1" smtClean="0"/>
              <a:t>meshes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Capture d’écran 2014-11-26 à 19.28.23.png"/>
          <p:cNvPicPr/>
          <p:nvPr/>
        </p:nvPicPr>
        <p:blipFill>
          <a:blip r:embed="rId2">
            <a:extLst/>
          </a:blip>
          <a:stretch>
            <a:fillRect/>
          </a:stretch>
        </p:blipFill>
        <p:spPr>
          <a:xfrm>
            <a:off x="1332610" y="1758950"/>
            <a:ext cx="7077969" cy="4309041"/>
          </a:xfrm>
          <a:prstGeom prst="rect">
            <a:avLst/>
          </a:prstGeom>
          <a:ln w="12700">
            <a:miter lim="400000"/>
          </a:ln>
        </p:spPr>
      </p:pic>
    </p:spTree>
    <p:extLst>
      <p:ext uri="{BB962C8B-B14F-4D97-AF65-F5344CB8AC3E}">
        <p14:creationId xmlns:p14="http://schemas.microsoft.com/office/powerpoint/2010/main" val="176015455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Jeu vidéo et interaction sociale</a:t>
            </a:r>
            <a:endParaRPr lang="fr-FR" dirty="0"/>
          </a:p>
        </p:txBody>
      </p:sp>
      <p:sp>
        <p:nvSpPr>
          <p:cNvPr id="3" name="Espace réservé du contenu 2"/>
          <p:cNvSpPr>
            <a:spLocks noGrp="1"/>
          </p:cNvSpPr>
          <p:nvPr>
            <p:ph idx="1"/>
          </p:nvPr>
        </p:nvSpPr>
        <p:spPr/>
        <p:txBody>
          <a:bodyPr>
            <a:normAutofit/>
          </a:bodyPr>
          <a:lstStyle/>
          <a:p>
            <a:r>
              <a:rPr lang="en-US" b="1" dirty="0"/>
              <a:t>Sims 1 and 2 had very broad speech-acts</a:t>
            </a:r>
            <a:endParaRPr lang="en-US" dirty="0"/>
          </a:p>
          <a:p>
            <a:pPr lvl="1"/>
            <a:r>
              <a:rPr lang="fr-FR" b="1" dirty="0" smtClean="0"/>
              <a:t>Talk, Joke</a:t>
            </a:r>
            <a:endParaRPr lang="fr-FR" dirty="0"/>
          </a:p>
          <a:p>
            <a:r>
              <a:rPr lang="en-US" b="1" dirty="0" smtClean="0"/>
              <a:t>In </a:t>
            </a:r>
            <a:r>
              <a:rPr lang="en-US" b="1" dirty="0"/>
              <a:t>Sims 3, we have more specific </a:t>
            </a:r>
            <a:r>
              <a:rPr lang="en-US" b="1" dirty="0" smtClean="0"/>
              <a:t>social speech-acts</a:t>
            </a:r>
            <a:endParaRPr lang="en-US" dirty="0"/>
          </a:p>
          <a:p>
            <a:pPr lvl="1"/>
            <a:r>
              <a:rPr lang="fr-FR" b="1" dirty="0" smtClean="0"/>
              <a:t>Compliment Home</a:t>
            </a:r>
            <a:r>
              <a:rPr lang="fr-FR" dirty="0" smtClean="0"/>
              <a:t>, </a:t>
            </a:r>
            <a:r>
              <a:rPr lang="en-US" b="1" dirty="0" smtClean="0"/>
              <a:t>Worry </a:t>
            </a:r>
            <a:r>
              <a:rPr lang="en-US" b="1" dirty="0"/>
              <a:t>About </a:t>
            </a:r>
            <a:r>
              <a:rPr lang="en-US" b="1" dirty="0" smtClean="0"/>
              <a:t>Relationship</a:t>
            </a:r>
            <a:endParaRPr lang="en-US" dirty="0"/>
          </a:p>
          <a:p>
            <a:r>
              <a:rPr lang="en-US" b="1" dirty="0" smtClean="0"/>
              <a:t>These </a:t>
            </a:r>
            <a:r>
              <a:rPr lang="en-US" b="1" dirty="0"/>
              <a:t>fine-grained </a:t>
            </a:r>
            <a:r>
              <a:rPr lang="en-US" b="1" dirty="0" smtClean="0"/>
              <a:t>social speech-acts </a:t>
            </a:r>
            <a:r>
              <a:rPr lang="en-US" b="1" dirty="0"/>
              <a:t>allow us to express our fine-grained personalities</a:t>
            </a:r>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2924749443"/>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pPr marL="0" indent="0">
              <a:buNone/>
            </a:pPr>
            <a:r>
              <a:rPr lang="en-US" b="1" dirty="0"/>
              <a:t>Traits affect which social interactions they </a:t>
            </a:r>
            <a:r>
              <a:rPr lang="en-US" b="1" dirty="0" smtClean="0"/>
              <a:t>choose autonomously</a:t>
            </a:r>
            <a:endParaRPr lang="en-US" dirty="0"/>
          </a:p>
          <a:p>
            <a:pPr lvl="1"/>
            <a:r>
              <a:rPr lang="en-US" b="1" dirty="0" smtClean="0"/>
              <a:t>Snobs </a:t>
            </a:r>
            <a:r>
              <a:rPr lang="en-US" b="1" dirty="0"/>
              <a:t>like to boast about their </a:t>
            </a:r>
            <a:r>
              <a:rPr lang="en-US" b="1" dirty="0" smtClean="0"/>
              <a:t>cars</a:t>
            </a:r>
            <a:endParaRPr lang="en-US" dirty="0"/>
          </a:p>
          <a:p>
            <a:pPr lvl="1"/>
            <a:r>
              <a:rPr lang="en-US" b="1" dirty="0" smtClean="0"/>
              <a:t>Neurotic </a:t>
            </a:r>
            <a:r>
              <a:rPr lang="en-US" b="1" dirty="0"/>
              <a:t>Sims will accuse their partner of cheating on </a:t>
            </a:r>
            <a:r>
              <a:rPr lang="en-US" b="1" dirty="0" smtClean="0"/>
              <a:t>them</a:t>
            </a:r>
            <a:endParaRPr lang="en-US" dirty="0"/>
          </a:p>
          <a:p>
            <a:pPr lvl="1"/>
            <a:r>
              <a:rPr lang="en-US" b="1" dirty="0" smtClean="0"/>
              <a:t>If </a:t>
            </a:r>
            <a:r>
              <a:rPr lang="en-US" b="1" dirty="0"/>
              <a:t>a mean-spirited </a:t>
            </a:r>
            <a:r>
              <a:rPr lang="en-US" b="1" dirty="0" err="1"/>
              <a:t>Sim</a:t>
            </a:r>
            <a:r>
              <a:rPr lang="en-US" b="1" dirty="0"/>
              <a:t> finds out the person he is talking to is a vegetarian, he is apt to mock her vegetarianism!</a:t>
            </a:r>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55048105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Les SIMS agissent en fonction de leurs personnalités et des situations sociales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7" name="Image 6"/>
          <p:cNvPicPr>
            <a:picLocks noChangeAspect="1"/>
          </p:cNvPicPr>
          <p:nvPr/>
        </p:nvPicPr>
        <p:blipFill>
          <a:blip r:embed="rId2"/>
          <a:stretch>
            <a:fillRect/>
          </a:stretch>
        </p:blipFill>
        <p:spPr>
          <a:xfrm>
            <a:off x="361216" y="1241883"/>
            <a:ext cx="8488714" cy="4772321"/>
          </a:xfrm>
          <a:prstGeom prst="rect">
            <a:avLst/>
          </a:prstGeom>
        </p:spPr>
      </p:pic>
    </p:spTree>
    <p:extLst>
      <p:ext uri="{BB962C8B-B14F-4D97-AF65-F5344CB8AC3E}">
        <p14:creationId xmlns:p14="http://schemas.microsoft.com/office/powerpoint/2010/main" val="1927239374"/>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Social </a:t>
            </a:r>
            <a:r>
              <a:rPr lang="fr-FR" dirty="0" err="1" smtClean="0"/>
              <a:t>games</a:t>
            </a:r>
            <a:r>
              <a:rPr lang="fr-FR" dirty="0" smtClean="0"/>
              <a:t> </a:t>
            </a:r>
            <a:r>
              <a:rPr lang="fr-FR" dirty="0" err="1" smtClean="0"/>
              <a:t>beyond</a:t>
            </a:r>
            <a:r>
              <a:rPr lang="fr-FR" dirty="0" smtClean="0"/>
              <a:t> the SIMS</a:t>
            </a:r>
            <a:endParaRPr lang="fr-FR" dirty="0"/>
          </a:p>
        </p:txBody>
      </p:sp>
      <p:sp>
        <p:nvSpPr>
          <p:cNvPr id="3" name="Espace réservé du contenu 2"/>
          <p:cNvSpPr>
            <a:spLocks noGrp="1"/>
          </p:cNvSpPr>
          <p:nvPr>
            <p:ph idx="1"/>
          </p:nvPr>
        </p:nvSpPr>
        <p:spPr>
          <a:xfrm>
            <a:off x="457200" y="1096412"/>
            <a:ext cx="4344584" cy="5029751"/>
          </a:xfrm>
        </p:spPr>
        <p:txBody>
          <a:bodyPr/>
          <a:lstStyle/>
          <a:p>
            <a:r>
              <a:rPr lang="fr-FR" dirty="0"/>
              <a:t>Mass </a:t>
            </a:r>
            <a:r>
              <a:rPr lang="fr-FR" dirty="0" err="1" smtClean="0"/>
              <a:t>Effect</a:t>
            </a:r>
            <a:endParaRPr lang="fr-FR" dirty="0"/>
          </a:p>
          <a:p>
            <a:r>
              <a:rPr lang="fr-FR" dirty="0" err="1" smtClean="0"/>
              <a:t>Versu</a:t>
            </a:r>
            <a:r>
              <a:rPr lang="fr-FR" dirty="0" smtClean="0"/>
              <a:t> (Richard Evans, Emily Short)</a:t>
            </a:r>
          </a:p>
          <a:p>
            <a:r>
              <a:rPr lang="fr-FR" dirty="0" smtClean="0"/>
              <a:t>Heavy </a:t>
            </a:r>
            <a:r>
              <a:rPr lang="fr-FR" dirty="0" err="1" smtClean="0"/>
              <a:t>Rain</a:t>
            </a:r>
            <a:r>
              <a:rPr lang="fr-FR" dirty="0" smtClean="0"/>
              <a:t> (David Cage, </a:t>
            </a:r>
            <a:r>
              <a:rPr lang="fr-FR" dirty="0" err="1" smtClean="0"/>
              <a:t>Quantic</a:t>
            </a:r>
            <a:r>
              <a:rPr lang="fr-FR" dirty="0" smtClean="0"/>
              <a:t> </a:t>
            </a:r>
            <a:r>
              <a:rPr lang="fr-FR" dirty="0" err="1" smtClean="0"/>
              <a:t>Dream</a:t>
            </a:r>
            <a:r>
              <a:rPr lang="fr-FR" dirty="0" smtClean="0"/>
              <a:t>, Paris)</a:t>
            </a:r>
          </a:p>
          <a:p>
            <a:r>
              <a:rPr lang="fr-FR" dirty="0" err="1" smtClean="0"/>
              <a:t>Facade</a:t>
            </a:r>
            <a:r>
              <a:rPr lang="fr-FR" dirty="0" smtClean="0"/>
              <a:t> (Michael </a:t>
            </a:r>
            <a:r>
              <a:rPr lang="fr-FR" dirty="0" err="1" smtClean="0"/>
              <a:t>Mateas</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8" name="Image 7" descr="2013_06_Mass-Effect-Wallpaper-Background-Games-HD (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4385" y="850901"/>
            <a:ext cx="3125384" cy="1758028"/>
          </a:xfrm>
          <a:prstGeom prst="rect">
            <a:avLst/>
          </a:prstGeom>
        </p:spPr>
      </p:pic>
      <p:pic>
        <p:nvPicPr>
          <p:cNvPr id="9" name="Image 8" descr="vers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385" y="2737265"/>
            <a:ext cx="3125384" cy="2049320"/>
          </a:xfrm>
          <a:prstGeom prst="rect">
            <a:avLst/>
          </a:prstGeom>
        </p:spPr>
      </p:pic>
      <p:pic>
        <p:nvPicPr>
          <p:cNvPr id="10" name="Image 9" descr="heavy-rain-playstation-3-screenshot-action-you-take-may-wel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7858" y="4689897"/>
            <a:ext cx="3101910" cy="1744824"/>
          </a:xfrm>
          <a:prstGeom prst="rect">
            <a:avLst/>
          </a:prstGeom>
        </p:spPr>
      </p:pic>
    </p:spTree>
    <p:extLst>
      <p:ext uri="{BB962C8B-B14F-4D97-AF65-F5344CB8AC3E}">
        <p14:creationId xmlns:p14="http://schemas.microsoft.com/office/powerpoint/2010/main" val="5163387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Living </a:t>
            </a:r>
            <a:r>
              <a:rPr lang="fr-FR" dirty="0" err="1" smtClean="0"/>
              <a:t>with</a:t>
            </a:r>
            <a:r>
              <a:rPr lang="fr-FR" dirty="0" smtClean="0"/>
              <a:t> the SIMS: Smart </a:t>
            </a:r>
            <a:r>
              <a:rPr lang="fr-FR" dirty="0" err="1" smtClean="0"/>
              <a:t>Objects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7" name="Image 6"/>
          <p:cNvPicPr>
            <a:picLocks noChangeAspect="1"/>
          </p:cNvPicPr>
          <p:nvPr/>
        </p:nvPicPr>
        <p:blipFill>
          <a:blip r:embed="rId2"/>
          <a:stretch>
            <a:fillRect/>
          </a:stretch>
        </p:blipFill>
        <p:spPr>
          <a:xfrm>
            <a:off x="1600200" y="1054100"/>
            <a:ext cx="5943600" cy="4749800"/>
          </a:xfrm>
          <a:prstGeom prst="rect">
            <a:avLst/>
          </a:prstGeom>
        </p:spPr>
      </p:pic>
    </p:spTree>
    <p:extLst>
      <p:ext uri="{BB962C8B-B14F-4D97-AF65-F5344CB8AC3E}">
        <p14:creationId xmlns:p14="http://schemas.microsoft.com/office/powerpoint/2010/main" val="16350304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 Make Your Objects Self-</a:t>
            </a:r>
            <a:r>
              <a:rPr lang="en-US" dirty="0" smtClean="0"/>
              <a:t>Contained</a:t>
            </a:r>
            <a:endParaRPr lang="fr-FR" dirty="0"/>
          </a:p>
        </p:txBody>
      </p:sp>
      <p:sp>
        <p:nvSpPr>
          <p:cNvPr id="3" name="Espace réservé du contenu 2"/>
          <p:cNvSpPr>
            <a:spLocks noGrp="1"/>
          </p:cNvSpPr>
          <p:nvPr>
            <p:ph idx="1"/>
          </p:nvPr>
        </p:nvSpPr>
        <p:spPr/>
        <p:txBody>
          <a:bodyPr>
            <a:normAutofit fontScale="85000" lnSpcReduction="20000"/>
          </a:bodyPr>
          <a:lstStyle/>
          <a:p>
            <a:r>
              <a:rPr lang="en-US" dirty="0" smtClean="0"/>
              <a:t>In </a:t>
            </a:r>
            <a:r>
              <a:rPr lang="en-US" dirty="0"/>
              <a:t>The Sims 2, all the data relating to objects is stored together. According to Jake Simpson [1], Lead Simulation Engineer, this includes:</a:t>
            </a:r>
          </a:p>
          <a:p>
            <a:endParaRPr lang="en-US" dirty="0"/>
          </a:p>
          <a:p>
            <a:r>
              <a:rPr lang="en-US" dirty="0"/>
              <a:t>“Localized string lists, executable scripts, common definition meta data, animation lists, routing information, advertising information, interaction definitions, model information.”</a:t>
            </a:r>
          </a:p>
          <a:p>
            <a:endParaRPr lang="en-US" dirty="0"/>
          </a:p>
          <a:p>
            <a:r>
              <a:rPr lang="en-US" dirty="0"/>
              <a:t>A one-stop resource for any information relating to objects is very useful to have both during development and at runtime. It makes the whole game much more modular, which explains how easy it is for EA to build expansion packs!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286023749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2) Use Micro-Threads for </a:t>
            </a:r>
            <a:r>
              <a:rPr lang="en-US" dirty="0" smtClean="0"/>
              <a:t>Objects</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Because </a:t>
            </a:r>
            <a:r>
              <a:rPr lang="en-US" dirty="0"/>
              <a:t>there are so many objects collaborating together to form the gameplay, it’s important to make sure they all get a share of the computation time if necessary. In The Sims, this is done using cooperative scheduling.</a:t>
            </a:r>
          </a:p>
          <a:p>
            <a:endParaRPr lang="en-US" dirty="0"/>
          </a:p>
          <a:p>
            <a:r>
              <a:rPr lang="en-US" dirty="0"/>
              <a:t>Each object has its own micro-thread for execution which gets updated each frame if necessary. The scripting language supports features to help these threads cooperate with the game engine, for example a yield instruction to wait for the path-finder, animation system, or even a timer.</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18341090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3) Automate Handling of </a:t>
            </a:r>
            <a:r>
              <a:rPr lang="en-US" dirty="0" smtClean="0"/>
              <a:t>Objects</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Because </a:t>
            </a:r>
            <a:r>
              <a:rPr lang="en-US" dirty="0"/>
              <a:t>there are so many objects and they are usable modularly, the game engine must handle them automatically without any special instructions. When a new object is inserted into the game:</a:t>
            </a:r>
          </a:p>
          <a:p>
            <a:pPr marL="914400" lvl="1" indent="-514350">
              <a:buFont typeface="+mj-lt"/>
              <a:buAutoNum type="arabicPeriod"/>
            </a:pPr>
            <a:r>
              <a:rPr lang="en-US" dirty="0" smtClean="0"/>
              <a:t>The </a:t>
            </a:r>
            <a:r>
              <a:rPr lang="en-US" dirty="0"/>
              <a:t>initialization function of the object is executed.</a:t>
            </a:r>
          </a:p>
          <a:p>
            <a:pPr marL="914400" lvl="1" indent="-514350">
              <a:buFont typeface="+mj-lt"/>
              <a:buAutoNum type="arabicPeriod"/>
            </a:pPr>
            <a:r>
              <a:rPr lang="en-US" dirty="0"/>
              <a:t>Each frame, the object’s main update function is called.</a:t>
            </a:r>
          </a:p>
          <a:p>
            <a:r>
              <a:rPr lang="en-US" dirty="0"/>
              <a:t>This differs from the majority of games where objects either contain no logic, or the functionality is implemented centrally in the engine. The advantage of this approach is that extending the game requires fewer changes to the engine (if any).</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4) Use Objects Uniformly </a:t>
            </a:r>
            <a:r>
              <a:rPr lang="en-US" dirty="0" smtClean="0"/>
              <a:t>Everywhere</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With </a:t>
            </a:r>
            <a:r>
              <a:rPr lang="en-US" dirty="0"/>
              <a:t>an object model as powerful as the one in The Sims, it makes sense to use it extensively throughout the game. And indeed, objects are used practically everywhere. They fall into two categories:</a:t>
            </a:r>
          </a:p>
          <a:p>
            <a:pPr marL="914400" lvl="1" indent="-514350">
              <a:buFont typeface="+mj-lt"/>
              <a:buAutoNum type="arabicPeriod"/>
            </a:pPr>
            <a:r>
              <a:rPr lang="en-US" dirty="0" smtClean="0"/>
              <a:t>Physical </a:t>
            </a:r>
            <a:r>
              <a:rPr lang="en-US" dirty="0"/>
              <a:t>— Cars, chairs, electronics, gadgets, toys, toilets, etc.</a:t>
            </a:r>
          </a:p>
          <a:p>
            <a:pPr marL="914400" lvl="1" indent="-514350">
              <a:buFont typeface="+mj-lt"/>
              <a:buAutoNum type="arabicPeriod"/>
            </a:pPr>
            <a:r>
              <a:rPr lang="en-US" dirty="0"/>
              <a:t>Abstract — Objects to handle visitors arriving on the lot, change the weather, track time of day, etc.</a:t>
            </a:r>
          </a:p>
          <a:p>
            <a:r>
              <a:rPr lang="en-US" dirty="0"/>
              <a:t>The only requirement for an “object” is that it conforms to the common API, so its code is executed every frame.</a:t>
            </a:r>
          </a:p>
          <a:p>
            <a:endParaRPr lang="en-US" dirty="0"/>
          </a:p>
          <a:p>
            <a:endParaRPr lang="fr-FR" dirty="0" smtClean="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5) Add Advertising Data to </a:t>
            </a:r>
            <a:r>
              <a:rPr lang="en-US" dirty="0" smtClean="0"/>
              <a:t>Objects</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Each </a:t>
            </a:r>
            <a:r>
              <a:rPr lang="en-US" dirty="0"/>
              <a:t>object has a public interface that broadcasts its functionality to actors in the game. This is called advertising data in The Sims, and contains a list of possible actions and what motives they satisfy.</a:t>
            </a:r>
          </a:p>
          <a:p>
            <a:endParaRPr lang="en-US" dirty="0"/>
          </a:p>
          <a:p>
            <a:r>
              <a:rPr lang="en-US" dirty="0"/>
              <a:t>For example</a:t>
            </a:r>
            <a:r>
              <a:rPr lang="en-US" dirty="0" smtClean="0"/>
              <a:t>:</a:t>
            </a:r>
            <a:endParaRPr lang="en-US" dirty="0"/>
          </a:p>
          <a:p>
            <a:pPr lvl="1"/>
            <a:r>
              <a:rPr lang="en-US" dirty="0"/>
              <a:t>Using the toilet satisfies the bladder and increases comfort.</a:t>
            </a:r>
          </a:p>
          <a:p>
            <a:pPr lvl="1"/>
            <a:r>
              <a:rPr lang="en-US" dirty="0"/>
              <a:t>Cleaning the toilet improves the atmosphere in the room.</a:t>
            </a:r>
          </a:p>
          <a:p>
            <a:r>
              <a:rPr lang="en-US" dirty="0"/>
              <a:t>This information is used by the decision-making code (discussed below) to pick the next object an actor uses autonomously.</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Graphe de parcours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Capture d’écran 2014-11-28 à 06.52.52.png"/>
          <p:cNvPicPr/>
          <p:nvPr/>
        </p:nvPicPr>
        <p:blipFill>
          <a:blip r:embed="rId2">
            <a:extLst/>
          </a:blip>
          <a:stretch>
            <a:fillRect/>
          </a:stretch>
        </p:blipFill>
        <p:spPr>
          <a:xfrm>
            <a:off x="1104900" y="1930400"/>
            <a:ext cx="7290233" cy="3565529"/>
          </a:xfrm>
          <a:prstGeom prst="rect">
            <a:avLst/>
          </a:prstGeom>
          <a:ln w="12700">
            <a:miter lim="400000"/>
          </a:ln>
        </p:spPr>
      </p:pic>
    </p:spTree>
    <p:extLst>
      <p:ext uri="{BB962C8B-B14F-4D97-AF65-F5344CB8AC3E}">
        <p14:creationId xmlns:p14="http://schemas.microsoft.com/office/powerpoint/2010/main" val="92245613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6) Store Assets </a:t>
            </a:r>
            <a:r>
              <a:rPr lang="en-US" dirty="0" smtClean="0"/>
              <a:t>Separately</a:t>
            </a:r>
            <a:endParaRPr lang="fr-FR" dirty="0"/>
          </a:p>
        </p:txBody>
      </p:sp>
      <p:sp>
        <p:nvSpPr>
          <p:cNvPr id="3" name="Espace réservé du contenu 2"/>
          <p:cNvSpPr>
            <a:spLocks noGrp="1"/>
          </p:cNvSpPr>
          <p:nvPr>
            <p:ph idx="1"/>
          </p:nvPr>
        </p:nvSpPr>
        <p:spPr/>
        <p:txBody>
          <a:bodyPr/>
          <a:lstStyle/>
          <a:p>
            <a:r>
              <a:rPr lang="en-US" dirty="0" smtClean="0"/>
              <a:t>Despite </a:t>
            </a:r>
            <a:r>
              <a:rPr lang="en-US" dirty="0"/>
              <a:t>objects being self-contained, certain assets are stored separately when necessary. Specifically, this prevents duplication of animation data, textures, or models. The references to these assets are still contained in the object itself, but they are saved in a common location.</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7) Use an Excel Sheet to Store Properties </a:t>
            </a:r>
            <a:r>
              <a:rPr lang="en-US" dirty="0" smtClean="0"/>
              <a:t>Centrally</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This </a:t>
            </a:r>
            <a:r>
              <a:rPr lang="en-US" dirty="0"/>
              <a:t>is another exception to the objects being self-contained, but it makes things more convenient. When tweaking the game, whether in the final stages before shipping or during prototyping, it’s convenient to have a complete overview of the game in one place.</a:t>
            </a:r>
          </a:p>
          <a:p>
            <a:endParaRPr lang="en-US" dirty="0"/>
          </a:p>
          <a:p>
            <a:r>
              <a:rPr lang="en-US" dirty="0"/>
              <a:t>In The Sims, a large Excel sheet is used to store the properties of the objects. When the game is built, the information is copied over to each object individually, but the values can be adjusted centrally without having to search for each object.</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Living </a:t>
            </a:r>
            <a:r>
              <a:rPr lang="fr-FR" dirty="0" err="1" smtClean="0"/>
              <a:t>with</a:t>
            </a:r>
            <a:r>
              <a:rPr lang="fr-FR" dirty="0" smtClean="0"/>
              <a:t> the SIMS: </a:t>
            </a:r>
            <a:r>
              <a:rPr lang="fr-FR" dirty="0" err="1" smtClean="0"/>
              <a:t>Development</a:t>
            </a:r>
            <a:r>
              <a:rPr lang="fr-FR" dirty="0" smtClean="0"/>
              <a:t> </a:t>
            </a:r>
            <a:r>
              <a:rPr lang="fr-FR" dirty="0" err="1" smtClean="0"/>
              <a:t>Process</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7" name="Image 6"/>
          <p:cNvPicPr>
            <a:picLocks noChangeAspect="1"/>
          </p:cNvPicPr>
          <p:nvPr/>
        </p:nvPicPr>
        <p:blipFill>
          <a:blip r:embed="rId2"/>
          <a:stretch>
            <a:fillRect/>
          </a:stretch>
        </p:blipFill>
        <p:spPr>
          <a:xfrm>
            <a:off x="1600200" y="1193800"/>
            <a:ext cx="5943600" cy="4457700"/>
          </a:xfrm>
          <a:prstGeom prst="rect">
            <a:avLst/>
          </a:prstGeom>
        </p:spPr>
      </p:pic>
    </p:spTree>
    <p:extLst>
      <p:ext uri="{BB962C8B-B14F-4D97-AF65-F5344CB8AC3E}">
        <p14:creationId xmlns:p14="http://schemas.microsoft.com/office/powerpoint/2010/main" val="28977574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8) Formalize the Development </a:t>
            </a:r>
            <a:r>
              <a:rPr lang="en-US" dirty="0" smtClean="0"/>
              <a:t>Process</a:t>
            </a:r>
            <a:endParaRPr lang="fr-FR" dirty="0"/>
          </a:p>
        </p:txBody>
      </p:sp>
      <p:sp>
        <p:nvSpPr>
          <p:cNvPr id="3" name="Espace réservé du contenu 2"/>
          <p:cNvSpPr>
            <a:spLocks noGrp="1"/>
          </p:cNvSpPr>
          <p:nvPr>
            <p:ph idx="1"/>
          </p:nvPr>
        </p:nvSpPr>
        <p:spPr/>
        <p:txBody>
          <a:bodyPr>
            <a:normAutofit fontScale="77500" lnSpcReduction="20000"/>
          </a:bodyPr>
          <a:lstStyle/>
          <a:p>
            <a:r>
              <a:rPr lang="en-US" dirty="0" smtClean="0"/>
              <a:t>When </a:t>
            </a:r>
            <a:r>
              <a:rPr lang="en-US" dirty="0"/>
              <a:t>you have a modular object system, it becomes possible to treat new features one object at a time. During the development of The Sims 2 and its expansion pack, there was a very clear development process [1]</a:t>
            </a:r>
            <a:r>
              <a:rPr lang="en-US" dirty="0" smtClean="0"/>
              <a:t>:</a:t>
            </a:r>
          </a:p>
          <a:p>
            <a:pPr lvl="1"/>
            <a:r>
              <a:rPr lang="en-US" dirty="0" smtClean="0"/>
              <a:t>Design </a:t>
            </a:r>
            <a:r>
              <a:rPr lang="en-US" dirty="0"/>
              <a:t>meeting about the object to decide what motives it satisfies, if it needs repairing, if there are other similar objects in a group, how it fits with the </a:t>
            </a:r>
            <a:r>
              <a:rPr lang="en-US" dirty="0" smtClean="0"/>
              <a:t>theme.</a:t>
            </a:r>
          </a:p>
          <a:p>
            <a:pPr lvl="1"/>
            <a:r>
              <a:rPr lang="en-US" dirty="0" smtClean="0"/>
              <a:t>Technical </a:t>
            </a:r>
            <a:r>
              <a:rPr lang="en-US" dirty="0"/>
              <a:t>meeting to define the scope of the object, what’s necessary to implement it (in terms of art assets and scripts), and also if additional engine support is </a:t>
            </a:r>
            <a:r>
              <a:rPr lang="en-US" dirty="0" smtClean="0"/>
              <a:t>required.</a:t>
            </a:r>
          </a:p>
          <a:p>
            <a:pPr lvl="1"/>
            <a:r>
              <a:rPr lang="en-US" dirty="0" smtClean="0"/>
              <a:t>Scheduling </a:t>
            </a:r>
            <a:r>
              <a:rPr lang="en-US" dirty="0"/>
              <a:t>can take place to plan the workload required to get the asset into the game. This is typically a collaboration between script engineers and artists.</a:t>
            </a:r>
          </a:p>
          <a:p>
            <a:r>
              <a:rPr lang="en-US" dirty="0"/>
              <a:t>This process makes it much more predictable to build smart objects, so the environments are more likely to be interesting and varied.</a:t>
            </a:r>
          </a:p>
          <a:p>
            <a:endParaRPr lang="en-US"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9) Invest in Home Grown </a:t>
            </a:r>
            <a:r>
              <a:rPr lang="en-US" dirty="0" smtClean="0"/>
              <a:t>Tools</a:t>
            </a:r>
            <a:endParaRPr lang="fr-FR" dirty="0"/>
          </a:p>
        </p:txBody>
      </p:sp>
      <p:sp>
        <p:nvSpPr>
          <p:cNvPr id="3" name="Espace réservé du contenu 2"/>
          <p:cNvSpPr>
            <a:spLocks noGrp="1"/>
          </p:cNvSpPr>
          <p:nvPr>
            <p:ph idx="1"/>
          </p:nvPr>
        </p:nvSpPr>
        <p:spPr/>
        <p:txBody>
          <a:bodyPr>
            <a:normAutofit fontScale="92500" lnSpcReduction="10000"/>
          </a:bodyPr>
          <a:lstStyle/>
          <a:p>
            <a:r>
              <a:rPr lang="en-US" dirty="0" smtClean="0"/>
              <a:t>The </a:t>
            </a:r>
            <a:r>
              <a:rPr lang="en-US" dirty="0"/>
              <a:t>custom tool behind the smart objects in The Sims is known as Edith. The developers decided it was worth the trade-off to invest in their own </a:t>
            </a:r>
            <a:r>
              <a:rPr lang="en-US" dirty="0" smtClean="0"/>
              <a:t>technology.</a:t>
            </a:r>
          </a:p>
          <a:p>
            <a:pPr lvl="1"/>
            <a:r>
              <a:rPr lang="en-US" dirty="0" smtClean="0"/>
              <a:t>Advantages </a:t>
            </a:r>
            <a:r>
              <a:rPr lang="en-US" dirty="0"/>
              <a:t>— It’s easier to make changes to suit the gameplay and workflow.</a:t>
            </a:r>
          </a:p>
          <a:p>
            <a:pPr lvl="1"/>
            <a:r>
              <a:rPr lang="en-US" dirty="0"/>
              <a:t>Disadvantages — It takes more time, skills are not transferable.</a:t>
            </a:r>
          </a:p>
          <a:p>
            <a:r>
              <a:rPr lang="en-US" dirty="0"/>
              <a:t>These days, most developers prefer reusing an existing language, but for very specific problems it still makes sense to roll your own.</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10) Focus on Powerful Development </a:t>
            </a:r>
            <a:r>
              <a:rPr lang="en-US" dirty="0" smtClean="0"/>
              <a:t>Tools</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Regardless </a:t>
            </a:r>
            <a:r>
              <a:rPr lang="en-US" dirty="0"/>
              <a:t>of whether they are made in-house or not, it’s important to have a good set of tools for working with the scripts. Edith provides the developers </a:t>
            </a:r>
            <a:r>
              <a:rPr lang="en-US" dirty="0" smtClean="0"/>
              <a:t>with:</a:t>
            </a:r>
          </a:p>
          <a:p>
            <a:pPr lvl="1"/>
            <a:r>
              <a:rPr lang="en-US" dirty="0" smtClean="0"/>
              <a:t>Live </a:t>
            </a:r>
            <a:r>
              <a:rPr lang="en-US" dirty="0"/>
              <a:t>debugging.</a:t>
            </a:r>
          </a:p>
          <a:p>
            <a:pPr lvl="1"/>
            <a:r>
              <a:rPr lang="en-US" dirty="0"/>
              <a:t>Code and data breakpoints.</a:t>
            </a:r>
          </a:p>
          <a:p>
            <a:pPr lvl="1"/>
            <a:r>
              <a:rPr lang="en-US" dirty="0"/>
              <a:t>Edit and continue.</a:t>
            </a:r>
          </a:p>
          <a:p>
            <a:pPr lvl="1"/>
            <a:r>
              <a:rPr lang="en-US" dirty="0"/>
              <a:t>Profiling functionality.</a:t>
            </a:r>
          </a:p>
          <a:p>
            <a:r>
              <a:rPr lang="en-US" dirty="0"/>
              <a:t>Having a home grown toolset makes it easier to implement these features, which decreases turn around times. It’d be much harder to build these features on top of an existing language.</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11) Make the Editor In-</a:t>
            </a:r>
            <a:r>
              <a:rPr lang="en-US" dirty="0" smtClean="0"/>
              <a:t>Game</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The </a:t>
            </a:r>
            <a:r>
              <a:rPr lang="en-US" dirty="0"/>
              <a:t>Edith editor is completely in-game. This has the advantage that scripts can be updated in real-time and the changes are visible immediately. This not only helps improve turn-around times, but the behaviors of the objects are also better tweaked.</a:t>
            </a:r>
          </a:p>
          <a:p>
            <a:endParaRPr lang="en-US" dirty="0"/>
          </a:p>
          <a:p>
            <a:r>
              <a:rPr lang="en-US" dirty="0"/>
              <a:t>The disadvantage of this approach is that it relies on a working build. If the build breaks, the editor is no longer functional, and progress on the game stops. Extra precautions must be taken to assure this doesn’t happen.</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12) Create Audio After the </a:t>
            </a:r>
            <a:r>
              <a:rPr lang="en-US" dirty="0" smtClean="0"/>
              <a:t>Animations</a:t>
            </a:r>
            <a:endParaRPr lang="fr-FR" dirty="0"/>
          </a:p>
        </p:txBody>
      </p:sp>
      <p:sp>
        <p:nvSpPr>
          <p:cNvPr id="3" name="Espace réservé du contenu 2"/>
          <p:cNvSpPr>
            <a:spLocks noGrp="1"/>
          </p:cNvSpPr>
          <p:nvPr>
            <p:ph idx="1"/>
          </p:nvPr>
        </p:nvSpPr>
        <p:spPr/>
        <p:txBody>
          <a:bodyPr/>
          <a:lstStyle/>
          <a:p>
            <a:r>
              <a:rPr lang="en-US" dirty="0" smtClean="0"/>
              <a:t>In </a:t>
            </a:r>
            <a:r>
              <a:rPr lang="en-US" dirty="0"/>
              <a:t>most games, the sound effects are annotated onto the animations. There are markers in the animation data that indicate when a sound should be played.</a:t>
            </a:r>
          </a:p>
          <a:p>
            <a:endParaRPr lang="en-US" dirty="0"/>
          </a:p>
          <a:p>
            <a:r>
              <a:rPr lang="en-US" dirty="0"/>
              <a:t>The Sims apparently uses one sound per animation. Since the timing is important, the audio can only be created after the animation.</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Living </a:t>
            </a:r>
            <a:r>
              <a:rPr lang="fr-FR" dirty="0" err="1" smtClean="0"/>
              <a:t>with</a:t>
            </a:r>
            <a:r>
              <a:rPr lang="fr-FR" dirty="0" smtClean="0"/>
              <a:t> the SIMS: Custom Scripting </a:t>
            </a:r>
            <a:r>
              <a:rPr lang="fr-FR" dirty="0" err="1" smtClean="0"/>
              <a:t>Language</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7" name="Image 6"/>
          <p:cNvPicPr>
            <a:picLocks noChangeAspect="1"/>
          </p:cNvPicPr>
          <p:nvPr/>
        </p:nvPicPr>
        <p:blipFill>
          <a:blip r:embed="rId2"/>
          <a:stretch>
            <a:fillRect/>
          </a:stretch>
        </p:blipFill>
        <p:spPr>
          <a:xfrm>
            <a:off x="1600200" y="1193800"/>
            <a:ext cx="5943600" cy="4457700"/>
          </a:xfrm>
          <a:prstGeom prst="rect">
            <a:avLst/>
          </a:prstGeom>
        </p:spPr>
      </p:pic>
    </p:spTree>
    <p:extLst>
      <p:ext uri="{BB962C8B-B14F-4D97-AF65-F5344CB8AC3E}">
        <p14:creationId xmlns:p14="http://schemas.microsoft.com/office/powerpoint/2010/main" val="9703606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13) Use an Interpreted </a:t>
            </a:r>
            <a:r>
              <a:rPr lang="en-US" dirty="0" smtClean="0"/>
              <a:t>Language</a:t>
            </a:r>
            <a:endParaRPr lang="fr-FR" dirty="0"/>
          </a:p>
        </p:txBody>
      </p:sp>
      <p:sp>
        <p:nvSpPr>
          <p:cNvPr id="3" name="Espace réservé du contenu 2"/>
          <p:cNvSpPr>
            <a:spLocks noGrp="1"/>
          </p:cNvSpPr>
          <p:nvPr>
            <p:ph idx="1"/>
          </p:nvPr>
        </p:nvSpPr>
        <p:spPr/>
        <p:txBody>
          <a:bodyPr>
            <a:normAutofit fontScale="77500" lnSpcReduction="20000"/>
          </a:bodyPr>
          <a:lstStyle/>
          <a:p>
            <a:r>
              <a:rPr lang="en-US" dirty="0" smtClean="0"/>
              <a:t>The </a:t>
            </a:r>
            <a:r>
              <a:rPr lang="en-US" dirty="0"/>
              <a:t>script data is loaded up and executed by an interpreter, as opposed to natively compiled code that is run on the processor directly. This is an interesting compromise:</a:t>
            </a:r>
          </a:p>
          <a:p>
            <a:endParaRPr lang="en-US" dirty="0"/>
          </a:p>
          <a:p>
            <a:r>
              <a:rPr lang="en-US" dirty="0"/>
              <a:t>Speed: It’s much slower to parse at runtime but it avoids the need for compilation during the build.</a:t>
            </a:r>
          </a:p>
          <a:p>
            <a:r>
              <a:rPr lang="en-US" dirty="0"/>
              <a:t>Extensibility: It’s easier to extend an interpreter than to rework a compiler.</a:t>
            </a:r>
          </a:p>
          <a:p>
            <a:r>
              <a:rPr lang="en-US" dirty="0"/>
              <a:t>Interactivity: The interpreter is required to implement edit and continue.</a:t>
            </a:r>
          </a:p>
          <a:p>
            <a:r>
              <a:rPr lang="en-US" dirty="0"/>
              <a:t>In The Sims, the developers decided to implement only an interpreter (a closer fit to their requirements), rather than maintain a separate compiler as well</a:t>
            </a:r>
            <a:r>
              <a:rPr lang="en-US" dirty="0" smtClean="0"/>
              <a:t>.</a:t>
            </a:r>
            <a:endParaRPr lang="en-US"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Recherche de plus courts chemins</a:t>
            </a:r>
            <a:endParaRPr lang="fr-FR" dirty="0"/>
          </a:p>
        </p:txBody>
      </p:sp>
      <p:sp>
        <p:nvSpPr>
          <p:cNvPr id="3" name="Espace réservé du contenu 2"/>
          <p:cNvSpPr>
            <a:spLocks noGrp="1"/>
          </p:cNvSpPr>
          <p:nvPr>
            <p:ph idx="1"/>
          </p:nvPr>
        </p:nvSpPr>
        <p:spPr>
          <a:xfrm>
            <a:off x="457200" y="1096412"/>
            <a:ext cx="8229600" cy="2349153"/>
          </a:xfrm>
        </p:spPr>
        <p:txBody>
          <a:bodyPr/>
          <a:lstStyle/>
          <a:p>
            <a:r>
              <a:rPr lang="fr-FR" dirty="0" smtClean="0"/>
              <a:t>La longueur d’un chemin est supérieure à la distance de Manhattan, qui est supérieure à la distance Euclidienne</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8" name="Capture d’écran 2014-11-26 à 19.30.31.png"/>
          <p:cNvPicPr/>
          <p:nvPr/>
        </p:nvPicPr>
        <p:blipFill>
          <a:blip r:embed="rId2">
            <a:extLst/>
          </a:blip>
          <a:stretch>
            <a:fillRect/>
          </a:stretch>
        </p:blipFill>
        <p:spPr>
          <a:xfrm>
            <a:off x="1758950" y="3119506"/>
            <a:ext cx="5626100" cy="3136900"/>
          </a:xfrm>
          <a:prstGeom prst="rect">
            <a:avLst/>
          </a:prstGeom>
          <a:ln w="12700">
            <a:miter lim="400000"/>
          </a:ln>
        </p:spPr>
      </p:pic>
    </p:spTree>
    <p:extLst>
      <p:ext uri="{BB962C8B-B14F-4D97-AF65-F5344CB8AC3E}">
        <p14:creationId xmlns:p14="http://schemas.microsoft.com/office/powerpoint/2010/main" val="246213745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14) Use a Binary File Format for </a:t>
            </a:r>
            <a:r>
              <a:rPr lang="en-US" dirty="0" smtClean="0"/>
              <a:t>Scripts</a:t>
            </a:r>
            <a:endParaRPr lang="fr-FR" dirty="0"/>
          </a:p>
        </p:txBody>
      </p:sp>
      <p:sp>
        <p:nvSpPr>
          <p:cNvPr id="3" name="Espace réservé du contenu 2"/>
          <p:cNvSpPr>
            <a:spLocks noGrp="1"/>
          </p:cNvSpPr>
          <p:nvPr>
            <p:ph idx="1"/>
          </p:nvPr>
        </p:nvSpPr>
        <p:spPr/>
        <p:txBody>
          <a:bodyPr/>
          <a:lstStyle/>
          <a:p>
            <a:r>
              <a:rPr lang="en-US" dirty="0" smtClean="0"/>
              <a:t>The </a:t>
            </a:r>
            <a:r>
              <a:rPr lang="en-US" dirty="0"/>
              <a:t>advantage of having a custom interpreted language is that it’s much harder to reverse-engineer. The Sims tries to take this even further by storing the scripts in a binary format, similarly to byte-code rather than providing the whole source code for the scripts to the end user.</a:t>
            </a:r>
          </a:p>
          <a:p>
            <a:endParaRPr lang="en-US" dirty="0"/>
          </a:p>
          <a:p>
            <a:endParaRPr lang="fr-FR"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80</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15) Optimize the Scripting Language </a:t>
            </a:r>
            <a:r>
              <a:rPr lang="en-US" dirty="0" smtClean="0"/>
              <a:t>API</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The </a:t>
            </a:r>
            <a:r>
              <a:rPr lang="en-US" dirty="0"/>
              <a:t>custom language developed by EA/Maxis was specifically tailored for </a:t>
            </a:r>
            <a:r>
              <a:rPr lang="en-US" dirty="0" err="1"/>
              <a:t>realtime</a:t>
            </a:r>
            <a:r>
              <a:rPr lang="en-US" dirty="0"/>
              <a:t> performance. </a:t>
            </a:r>
            <a:r>
              <a:rPr lang="en-US" dirty="0" smtClean="0"/>
              <a:t>Specifically:</a:t>
            </a:r>
          </a:p>
          <a:p>
            <a:pPr lvl="1"/>
            <a:r>
              <a:rPr lang="en-US" dirty="0" smtClean="0"/>
              <a:t>There </a:t>
            </a:r>
            <a:r>
              <a:rPr lang="en-US" dirty="0"/>
              <a:t>are no heavy trigonometry functions.</a:t>
            </a:r>
          </a:p>
          <a:p>
            <a:pPr lvl="1"/>
            <a:r>
              <a:rPr lang="en-US" dirty="0"/>
              <a:t>All computations are done relatively to the object in space.</a:t>
            </a:r>
          </a:p>
          <a:p>
            <a:pPr lvl="1"/>
            <a:r>
              <a:rPr lang="en-US" dirty="0"/>
              <a:t>The scripts rely on the engine for the heavy calculations.</a:t>
            </a:r>
          </a:p>
          <a:p>
            <a:pPr lvl="1"/>
            <a:r>
              <a:rPr lang="en-US" dirty="0"/>
              <a:t>There are time limits on the computation of each object per frame.</a:t>
            </a:r>
          </a:p>
          <a:p>
            <a:r>
              <a:rPr lang="en-US" dirty="0"/>
              <a:t>These restrictions make it easier to guarantee good performance with the cooperative scheduling despite potential problems with isolated scripts.</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81</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16) Integrate the Scripts into the Engine </a:t>
            </a:r>
            <a:r>
              <a:rPr lang="en-US" dirty="0" smtClean="0"/>
              <a:t>Tightly</a:t>
            </a:r>
            <a:endParaRPr lang="fr-FR" dirty="0"/>
          </a:p>
        </p:txBody>
      </p:sp>
      <p:sp>
        <p:nvSpPr>
          <p:cNvPr id="3" name="Espace réservé du contenu 2"/>
          <p:cNvSpPr>
            <a:spLocks noGrp="1"/>
          </p:cNvSpPr>
          <p:nvPr>
            <p:ph idx="1"/>
          </p:nvPr>
        </p:nvSpPr>
        <p:spPr/>
        <p:txBody>
          <a:bodyPr>
            <a:normAutofit fontScale="92500" lnSpcReduction="10000"/>
          </a:bodyPr>
          <a:lstStyle/>
          <a:p>
            <a:r>
              <a:rPr lang="en-US" dirty="0" smtClean="0"/>
              <a:t>In </a:t>
            </a:r>
            <a:r>
              <a:rPr lang="en-US" dirty="0"/>
              <a:t>many games, the scripting engine serves as a high-level logic that controls actors in the game. However, for The Sims, the scripting functionality is very tightly integrated into the engine itself.</a:t>
            </a:r>
          </a:p>
          <a:p>
            <a:endParaRPr lang="en-US" dirty="0"/>
          </a:p>
          <a:p>
            <a:r>
              <a:rPr lang="en-US" dirty="0"/>
              <a:t>For example, script functions in the objects can be called by the core decision-making system. This allows the actors to take into account the properties of each object according to their own properties (e.g. a toy is only fun if you’re not very old).</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82</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17) Implement Error Recovery </a:t>
            </a:r>
            <a:r>
              <a:rPr lang="en-US" dirty="0" smtClean="0"/>
              <a:t>Mechanisms</a:t>
            </a:r>
            <a:endParaRPr lang="fr-FR" dirty="0"/>
          </a:p>
        </p:txBody>
      </p:sp>
      <p:sp>
        <p:nvSpPr>
          <p:cNvPr id="3" name="Espace réservé du contenu 2"/>
          <p:cNvSpPr>
            <a:spLocks noGrp="1"/>
          </p:cNvSpPr>
          <p:nvPr>
            <p:ph idx="1"/>
          </p:nvPr>
        </p:nvSpPr>
        <p:spPr/>
        <p:txBody>
          <a:bodyPr>
            <a:normAutofit lnSpcReduction="10000"/>
          </a:bodyPr>
          <a:lstStyle/>
          <a:p>
            <a:r>
              <a:rPr lang="en-US" dirty="0" smtClean="0"/>
              <a:t>When </a:t>
            </a:r>
            <a:r>
              <a:rPr lang="en-US" dirty="0"/>
              <a:t>a script crashes or a problem is detected by the interpreter, the object is reset to a known state (e.g. the initial state). This means the game can continue without affecting the player’s experience.</a:t>
            </a:r>
          </a:p>
          <a:p>
            <a:endParaRPr lang="en-US" dirty="0"/>
          </a:p>
          <a:p>
            <a:r>
              <a:rPr lang="en-US" dirty="0"/>
              <a:t>The scripts for the actors are handled similarly. When a problem occurs, the actor is reloaded from the last save, and repositioned in the world.</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83</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18) Inherit Scripts </a:t>
            </a:r>
            <a:r>
              <a:rPr lang="en-US" dirty="0" smtClean="0"/>
              <a:t>Hierarchically</a:t>
            </a:r>
            <a:endParaRPr lang="fr-FR" dirty="0"/>
          </a:p>
        </p:txBody>
      </p:sp>
      <p:sp>
        <p:nvSpPr>
          <p:cNvPr id="3" name="Espace réservé du contenu 2"/>
          <p:cNvSpPr>
            <a:spLocks noGrp="1"/>
          </p:cNvSpPr>
          <p:nvPr>
            <p:ph idx="1"/>
          </p:nvPr>
        </p:nvSpPr>
        <p:spPr/>
        <p:txBody>
          <a:bodyPr>
            <a:normAutofit fontScale="92500" lnSpcReduction="10000"/>
          </a:bodyPr>
          <a:lstStyle/>
          <a:p>
            <a:r>
              <a:rPr lang="en-US" dirty="0" smtClean="0"/>
              <a:t>The </a:t>
            </a:r>
            <a:r>
              <a:rPr lang="en-US" dirty="0"/>
              <a:t>Sims uses a form of inheritance to help reuse code. This is done according to the file system: the closer towards the root directory the more general the code (e.g. global scripts), and specific objects are in the leaves.</a:t>
            </a:r>
          </a:p>
          <a:p>
            <a:endParaRPr lang="en-US" dirty="0"/>
          </a:p>
          <a:p>
            <a:r>
              <a:rPr lang="en-US" dirty="0"/>
              <a:t>This helps create expansion packs, as different directories may override the base file system. Any game with a Quake-like PAK archiving system supports file system extensions, but this needs to be integrated with the scripting engine.</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84</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Living </a:t>
            </a:r>
            <a:r>
              <a:rPr lang="fr-FR" dirty="0" err="1" smtClean="0"/>
              <a:t>with</a:t>
            </a:r>
            <a:r>
              <a:rPr lang="fr-FR" dirty="0" smtClean="0"/>
              <a:t> the SIMS: </a:t>
            </a:r>
            <a:r>
              <a:rPr lang="fr-FR" dirty="0" err="1" smtClean="0"/>
              <a:t>Character</a:t>
            </a:r>
            <a:r>
              <a:rPr lang="fr-FR" dirty="0" smtClean="0"/>
              <a:t> AI</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85</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pic>
        <p:nvPicPr>
          <p:cNvPr id="10" name="Image 9"/>
          <p:cNvPicPr>
            <a:picLocks noChangeAspect="1"/>
          </p:cNvPicPr>
          <p:nvPr/>
        </p:nvPicPr>
        <p:blipFill>
          <a:blip r:embed="rId2"/>
          <a:stretch>
            <a:fillRect/>
          </a:stretch>
        </p:blipFill>
        <p:spPr>
          <a:xfrm>
            <a:off x="1600200" y="1473200"/>
            <a:ext cx="5943600" cy="3898900"/>
          </a:xfrm>
          <a:prstGeom prst="rect">
            <a:avLst/>
          </a:prstGeom>
        </p:spPr>
      </p:pic>
    </p:spTree>
    <p:extLst>
      <p:ext uri="{BB962C8B-B14F-4D97-AF65-F5344CB8AC3E}">
        <p14:creationId xmlns:p14="http://schemas.microsoft.com/office/powerpoint/2010/main" val="40517934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19) Use Response Curves to Model </a:t>
            </a:r>
            <a:r>
              <a:rPr lang="en-US" dirty="0" smtClean="0"/>
              <a:t>Emotions</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A </a:t>
            </a:r>
            <a:r>
              <a:rPr lang="en-US" dirty="0"/>
              <a:t>form of fuzzy logic is used to model the emotions of the actors. Each of them have basic feelings measured in the range [-100,100], </a:t>
            </a:r>
            <a:r>
              <a:rPr lang="en-US" dirty="0" smtClean="0"/>
              <a:t>specifically:</a:t>
            </a:r>
          </a:p>
          <a:p>
            <a:pPr lvl="1"/>
            <a:r>
              <a:rPr lang="en-US" dirty="0" smtClean="0"/>
              <a:t>Physical</a:t>
            </a:r>
            <a:r>
              <a:rPr lang="en-US" dirty="0"/>
              <a:t>: Hunger, comfort, hygiene, and bladder.</a:t>
            </a:r>
          </a:p>
          <a:p>
            <a:pPr lvl="1"/>
            <a:r>
              <a:rPr lang="en-US" dirty="0"/>
              <a:t>Emotional: Energy, fun, social, and room.</a:t>
            </a:r>
          </a:p>
          <a:p>
            <a:r>
              <a:rPr lang="en-US" dirty="0"/>
              <a:t>Each of these are mapped to a mood/happiness value using a response curve. </a:t>
            </a:r>
            <a:endParaRPr lang="en-US" dirty="0" smtClean="0"/>
          </a:p>
          <a:p>
            <a:r>
              <a:rPr lang="en-US" dirty="0" smtClean="0"/>
              <a:t>Some </a:t>
            </a:r>
            <a:r>
              <a:rPr lang="en-US" dirty="0"/>
              <a:t>functions are linear mappings, e.g. hygiene and energy to happiness, but others are polynomial functions. For example, the more hungry actors get the less they care about anything else</a:t>
            </a:r>
            <a:r>
              <a:rPr lang="en-US" dirty="0" smtClean="0"/>
              <a:t>!</a:t>
            </a:r>
            <a:endParaRPr lang="en-US"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86</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20) Try Greedy Decision </a:t>
            </a:r>
            <a:r>
              <a:rPr lang="en-US" dirty="0" smtClean="0"/>
              <a:t>Making</a:t>
            </a:r>
            <a:endParaRPr lang="fr-FR" dirty="0"/>
          </a:p>
        </p:txBody>
      </p:sp>
      <p:sp>
        <p:nvSpPr>
          <p:cNvPr id="3" name="Espace réservé du contenu 2"/>
          <p:cNvSpPr>
            <a:spLocks noGrp="1"/>
          </p:cNvSpPr>
          <p:nvPr>
            <p:ph idx="1"/>
          </p:nvPr>
        </p:nvSpPr>
        <p:spPr/>
        <p:txBody>
          <a:bodyPr>
            <a:normAutofit fontScale="85000" lnSpcReduction="10000"/>
          </a:bodyPr>
          <a:lstStyle/>
          <a:p>
            <a:r>
              <a:rPr lang="en-US" dirty="0" smtClean="0"/>
              <a:t>Given </a:t>
            </a:r>
            <a:r>
              <a:rPr lang="en-US" dirty="0"/>
              <a:t>these basic feelings, the decision-making part of the AI is responsible for finding objects that fulfill their current needs. This is done based on multiple </a:t>
            </a:r>
            <a:r>
              <a:rPr lang="en-US" dirty="0" smtClean="0"/>
              <a:t>factors:</a:t>
            </a:r>
          </a:p>
          <a:p>
            <a:pPr lvl="1"/>
            <a:r>
              <a:rPr lang="en-US" dirty="0" smtClean="0"/>
              <a:t>The </a:t>
            </a:r>
            <a:r>
              <a:rPr lang="en-US" dirty="0"/>
              <a:t>actions possible based on the objects that are </a:t>
            </a:r>
            <a:r>
              <a:rPr lang="en-US" dirty="0" smtClean="0"/>
              <a:t>available.</a:t>
            </a:r>
          </a:p>
          <a:p>
            <a:pPr lvl="1"/>
            <a:r>
              <a:rPr lang="en-US" dirty="0" smtClean="0"/>
              <a:t>The </a:t>
            </a:r>
            <a:r>
              <a:rPr lang="en-US" dirty="0"/>
              <a:t>reward that each action provides to the current </a:t>
            </a:r>
            <a:r>
              <a:rPr lang="en-US" dirty="0" smtClean="0"/>
              <a:t>actor.</a:t>
            </a:r>
          </a:p>
          <a:p>
            <a:pPr lvl="1"/>
            <a:r>
              <a:rPr lang="en-US" dirty="0" smtClean="0"/>
              <a:t>The </a:t>
            </a:r>
            <a:r>
              <a:rPr lang="en-US" dirty="0"/>
              <a:t>distance of the object to the current </a:t>
            </a:r>
            <a:r>
              <a:rPr lang="en-US" dirty="0" smtClean="0"/>
              <a:t>location.</a:t>
            </a:r>
          </a:p>
          <a:p>
            <a:pPr lvl="1"/>
            <a:r>
              <a:rPr lang="en-US" dirty="0" smtClean="0"/>
              <a:t>The </a:t>
            </a:r>
            <a:r>
              <a:rPr lang="en-US" dirty="0"/>
              <a:t>level of need felt by the actor at the time.</a:t>
            </a:r>
          </a:p>
          <a:p>
            <a:r>
              <a:rPr lang="en-US" dirty="0"/>
              <a:t>This can be implemented using a voting system, whereby the most valuable object according to all feelings is used next by the autonomous behaviors.</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87</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40517934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21) Make Canned </a:t>
            </a:r>
            <a:r>
              <a:rPr lang="en-US" dirty="0" smtClean="0"/>
              <a:t>Plans</a:t>
            </a:r>
            <a:endParaRPr lang="fr-FR" dirty="0"/>
          </a:p>
        </p:txBody>
      </p:sp>
      <p:sp>
        <p:nvSpPr>
          <p:cNvPr id="3" name="Espace réservé du contenu 2"/>
          <p:cNvSpPr>
            <a:spLocks noGrp="1"/>
          </p:cNvSpPr>
          <p:nvPr>
            <p:ph idx="1"/>
          </p:nvPr>
        </p:nvSpPr>
        <p:spPr/>
        <p:txBody>
          <a:bodyPr>
            <a:normAutofit fontScale="92500" lnSpcReduction="20000"/>
          </a:bodyPr>
          <a:lstStyle/>
          <a:p>
            <a:r>
              <a:rPr lang="en-US" dirty="0" smtClean="0"/>
              <a:t>The </a:t>
            </a:r>
            <a:r>
              <a:rPr lang="en-US" dirty="0"/>
              <a:t>behavior of the actors in The Sims is very much a by-product of the decision making and the smart objects. As such, they don’t really do much intelligent reasoning. In fact all their plans are “canned,” meaning they are specified manually using scripts.</a:t>
            </a:r>
          </a:p>
          <a:p>
            <a:endParaRPr lang="en-US" dirty="0"/>
          </a:p>
          <a:p>
            <a:r>
              <a:rPr lang="en-US" dirty="0"/>
              <a:t>For example, the process of preparing lunch may require multiple steps, but each of them is specified via a script attached to the fridge. In a sense, there is very little intelligence in the actors themselves, hence the “smart object” terminology!</a:t>
            </a:r>
          </a:p>
          <a:p>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88</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80404361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normAutofit/>
          </a:bodyPr>
          <a:lstStyle/>
          <a:p>
            <a:pPr marL="0" indent="0">
              <a:buNone/>
            </a:pPr>
            <a:r>
              <a:rPr lang="en-US" dirty="0" smtClean="0"/>
              <a:t>References</a:t>
            </a:r>
            <a:endParaRPr lang="en-US" dirty="0"/>
          </a:p>
          <a:p>
            <a:pPr marL="0" indent="0">
              <a:buNone/>
            </a:pPr>
            <a:r>
              <a:rPr lang="en-US" dirty="0"/>
              <a:t>[1] Scripting and Sims2: Coding the Psychology of Little </a:t>
            </a:r>
            <a:r>
              <a:rPr lang="en-US" dirty="0" smtClean="0"/>
              <a:t>People. Jake Simpson, Game </a:t>
            </a:r>
            <a:r>
              <a:rPr lang="en-US" dirty="0"/>
              <a:t>Developer's Conference </a:t>
            </a:r>
            <a:r>
              <a:rPr lang="en-US" dirty="0" smtClean="0"/>
              <a:t>2005.</a:t>
            </a:r>
            <a:endParaRPr lang="en-US" dirty="0"/>
          </a:p>
          <a:p>
            <a:pPr marL="0" indent="0">
              <a:buNone/>
            </a:pPr>
            <a:r>
              <a:rPr lang="en-US" dirty="0" smtClean="0"/>
              <a:t>[</a:t>
            </a:r>
            <a:r>
              <a:rPr lang="en-US" dirty="0"/>
              <a:t>2] Under the Hood of the </a:t>
            </a:r>
            <a:r>
              <a:rPr lang="en-US" dirty="0" smtClean="0"/>
              <a:t>Sims. Kenneth </a:t>
            </a:r>
            <a:r>
              <a:rPr lang="en-US" dirty="0"/>
              <a:t>D. </a:t>
            </a:r>
            <a:r>
              <a:rPr lang="en-US" dirty="0" err="1" smtClean="0"/>
              <a:t>Forbus</a:t>
            </a:r>
            <a:r>
              <a:rPr lang="en-US" dirty="0" smtClean="0"/>
              <a:t>, CS </a:t>
            </a:r>
            <a:r>
              <a:rPr lang="en-US" dirty="0"/>
              <a:t>395 Game Design, </a:t>
            </a:r>
            <a:r>
              <a:rPr lang="en-US" dirty="0" smtClean="0"/>
              <a:t>2002.</a:t>
            </a:r>
            <a:endParaRPr lang="en-US" dirty="0"/>
          </a:p>
          <a:p>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89</a:t>
            </a:fld>
            <a:endParaRPr lang="fr-FR" dirty="0"/>
          </a:p>
        </p:txBody>
      </p:sp>
      <p:sp>
        <p:nvSpPr>
          <p:cNvPr id="6" name="Espace réservé de la date 5"/>
          <p:cNvSpPr>
            <a:spLocks noGrp="1"/>
          </p:cNvSpPr>
          <p:nvPr>
            <p:ph type="dt" sz="half" idx="2"/>
          </p:nvPr>
        </p:nvSpPr>
        <p:spPr/>
        <p:txBody>
          <a:bodyPr/>
          <a:lstStyle/>
          <a:p>
            <a:fld id="{D982A0D6-A7C2-DA44-8C91-0D82881601ED}" type="datetime1">
              <a:rPr lang="fr-FR" smtClean="0"/>
              <a:t>28/09/17</a:t>
            </a:fld>
            <a:endParaRPr lang="fr-FR" dirty="0"/>
          </a:p>
        </p:txBody>
      </p:sp>
    </p:spTree>
    <p:extLst>
      <p:ext uri="{BB962C8B-B14F-4D97-AF65-F5344CB8AC3E}">
        <p14:creationId xmlns:p14="http://schemas.microsoft.com/office/powerpoint/2010/main" val="2313060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Arbre de parcours du graphe</a:t>
            </a:r>
            <a:endParaRPr lang="fr-FR" dirty="0"/>
          </a:p>
        </p:txBody>
      </p:sp>
      <p:sp>
        <p:nvSpPr>
          <p:cNvPr id="4" name="Espace réservé du pied de page 3"/>
          <p:cNvSpPr>
            <a:spLocks noGrp="1"/>
          </p:cNvSpPr>
          <p:nvPr>
            <p:ph type="ftr" sz="quarter" idx="3"/>
          </p:nvPr>
        </p:nvSpPr>
        <p:spPr/>
        <p:txBody>
          <a:bodyPr/>
          <a:lstStyle/>
          <a:p>
            <a:r>
              <a:rPr lang="fr-FR" dirty="0" smtClean="0"/>
              <a:t>Rémi </a:t>
            </a:r>
            <a:r>
              <a:rPr lang="fr-FR" dirty="0" smtClean="0"/>
              <a:t>Ronfard </a:t>
            </a:r>
            <a:r>
              <a:rPr lang="fr-FR" dirty="0" smtClean="0"/>
              <a:t>– </a:t>
            </a:r>
            <a:r>
              <a:rPr lang="en-US" dirty="0" smtClean="0"/>
              <a:t>HMIN</a:t>
            </a:r>
            <a:r>
              <a:rPr lang="fr-FR" dirty="0" smtClean="0"/>
              <a:t>317 </a:t>
            </a:r>
            <a:r>
              <a:rPr lang="fr-FR" dirty="0" smtClean="0"/>
              <a:t>– </a:t>
            </a:r>
            <a:r>
              <a:rPr lang="fr-FR" b="1" dirty="0" smtClean="0"/>
              <a:t>IA</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19038BA7-713C-2544-8829-1AE6272C1240}" type="datetime1">
              <a:rPr lang="fr-FR" smtClean="0"/>
              <a:t>28/09/17</a:t>
            </a:fld>
            <a:endParaRPr lang="fr-FR" dirty="0"/>
          </a:p>
        </p:txBody>
      </p:sp>
      <p:pic>
        <p:nvPicPr>
          <p:cNvPr id="7" name="Capture d’écran 2014-11-28 à 10.05.09.png"/>
          <p:cNvPicPr/>
          <p:nvPr/>
        </p:nvPicPr>
        <p:blipFill>
          <a:blip r:embed="rId2">
            <a:extLst/>
          </a:blip>
          <a:stretch>
            <a:fillRect/>
          </a:stretch>
        </p:blipFill>
        <p:spPr>
          <a:xfrm>
            <a:off x="2927350" y="1625600"/>
            <a:ext cx="3289300" cy="1778000"/>
          </a:xfrm>
          <a:prstGeom prst="rect">
            <a:avLst/>
          </a:prstGeom>
          <a:ln w="12700">
            <a:miter lim="400000"/>
          </a:ln>
        </p:spPr>
      </p:pic>
      <p:sp>
        <p:nvSpPr>
          <p:cNvPr id="8" name="Shape 639"/>
          <p:cNvSpPr txBox="1">
            <a:spLocks/>
          </p:cNvSpPr>
          <p:nvPr/>
        </p:nvSpPr>
        <p:spPr>
          <a:xfrm>
            <a:off x="1672778" y="3787030"/>
            <a:ext cx="5538613" cy="233913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defRPr sz="1800">
                <a:solidFill>
                  <a:srgbClr val="000000"/>
                </a:solidFill>
              </a:defRPr>
            </a:pPr>
            <a:r>
              <a:rPr lang="fr-FR" dirty="0" err="1"/>
              <a:t>OpenSet</a:t>
            </a:r>
            <a:r>
              <a:rPr lang="fr-FR" dirty="0"/>
              <a:t> : </a:t>
            </a:r>
            <a:r>
              <a:rPr lang="fr-FR" dirty="0" err="1"/>
              <a:t>Noeuds</a:t>
            </a:r>
            <a:r>
              <a:rPr lang="fr-FR" dirty="0"/>
              <a:t> à évaluer, par ordre de distance croissante (file de priorité)</a:t>
            </a:r>
          </a:p>
          <a:p>
            <a:pPr>
              <a:defRPr sz="1800">
                <a:solidFill>
                  <a:srgbClr val="000000"/>
                </a:solidFill>
              </a:defRPr>
            </a:pPr>
            <a:r>
              <a:rPr lang="fr-FR" dirty="0" err="1"/>
              <a:t>ClosedSet</a:t>
            </a:r>
            <a:r>
              <a:rPr lang="fr-FR" dirty="0"/>
              <a:t> : </a:t>
            </a:r>
            <a:r>
              <a:rPr lang="fr-FR" dirty="0" err="1"/>
              <a:t>Noeuds</a:t>
            </a:r>
            <a:r>
              <a:rPr lang="fr-FR" dirty="0"/>
              <a:t> déjà évalués (arbre binaire)</a:t>
            </a:r>
          </a:p>
        </p:txBody>
      </p:sp>
    </p:spTree>
    <p:extLst>
      <p:ext uri="{BB962C8B-B14F-4D97-AF65-F5344CB8AC3E}">
        <p14:creationId xmlns:p14="http://schemas.microsoft.com/office/powerpoint/2010/main" val="4156650619"/>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type="title" idx="4294967295"/>
          </p:nvPr>
        </p:nvSpPr>
        <p:spPr/>
        <p:txBody>
          <a:bodyPr/>
          <a:lstStyle/>
          <a:p>
            <a:r>
              <a:rPr lang="en-US">
                <a:latin typeface="Calibri" charset="0"/>
              </a:rPr>
              <a:t>Character design space</a:t>
            </a:r>
          </a:p>
        </p:txBody>
      </p:sp>
      <p:sp>
        <p:nvSpPr>
          <p:cNvPr id="278531"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8532"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8533"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8534"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78535" name="Text Box 7"/>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
        <p:nvSpPr>
          <p:cNvPr id="278536"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Tree>
    <p:extLst>
      <p:ext uri="{BB962C8B-B14F-4D97-AF65-F5344CB8AC3E}">
        <p14:creationId xmlns:p14="http://schemas.microsoft.com/office/powerpoint/2010/main" val="864268303"/>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idx="4294967295"/>
          </p:nvPr>
        </p:nvSpPr>
        <p:spPr/>
        <p:txBody>
          <a:bodyPr/>
          <a:lstStyle/>
          <a:p>
            <a:r>
              <a:rPr lang="en-US">
                <a:latin typeface="Calibri" charset="0"/>
              </a:rPr>
              <a:t>Character design space</a:t>
            </a:r>
          </a:p>
        </p:txBody>
      </p:sp>
      <p:sp>
        <p:nvSpPr>
          <p:cNvPr id="280579"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0"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1"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2"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80584"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
        <p:nvSpPr>
          <p:cNvPr id="280585" name="Oval 9"/>
          <p:cNvSpPr>
            <a:spLocks noChangeArrowheads="1"/>
          </p:cNvSpPr>
          <p:nvPr/>
        </p:nvSpPr>
        <p:spPr bwMode="auto">
          <a:xfrm>
            <a:off x="3733800" y="1371600"/>
            <a:ext cx="304800" cy="304800"/>
          </a:xfrm>
          <a:prstGeom prst="ellipse">
            <a:avLst/>
          </a:prstGeom>
          <a:solidFill>
            <a:srgbClr val="F9B1B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80586" name="Line 10"/>
          <p:cNvSpPr>
            <a:spLocks noChangeShapeType="1"/>
          </p:cNvSpPr>
          <p:nvPr/>
        </p:nvSpPr>
        <p:spPr bwMode="auto">
          <a:xfrm flipV="1">
            <a:off x="3886200" y="1676400"/>
            <a:ext cx="0" cy="43434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7" name="Line 11"/>
          <p:cNvSpPr>
            <a:spLocks noChangeShapeType="1"/>
          </p:cNvSpPr>
          <p:nvPr/>
        </p:nvSpPr>
        <p:spPr bwMode="auto">
          <a:xfrm>
            <a:off x="3581400" y="1524000"/>
            <a:ext cx="1524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8" name="Line 12"/>
          <p:cNvSpPr>
            <a:spLocks noChangeShapeType="1"/>
          </p:cNvSpPr>
          <p:nvPr/>
        </p:nvSpPr>
        <p:spPr bwMode="auto">
          <a:xfrm>
            <a:off x="1524000" y="6019800"/>
            <a:ext cx="23622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89" name="Line 13"/>
          <p:cNvSpPr>
            <a:spLocks noChangeShapeType="1"/>
          </p:cNvSpPr>
          <p:nvPr/>
        </p:nvSpPr>
        <p:spPr bwMode="auto">
          <a:xfrm>
            <a:off x="3581400" y="4114800"/>
            <a:ext cx="304800" cy="1905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0590" name="Text Box 14"/>
          <p:cNvSpPr txBox="1">
            <a:spLocks noChangeArrowheads="1"/>
          </p:cNvSpPr>
          <p:nvPr/>
        </p:nvSpPr>
        <p:spPr bwMode="auto">
          <a:xfrm>
            <a:off x="4041775" y="1309688"/>
            <a:ext cx="12160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Heavy Rain</a:t>
            </a:r>
          </a:p>
        </p:txBody>
      </p:sp>
      <p:sp>
        <p:nvSpPr>
          <p:cNvPr id="280593" name="Text Box 17"/>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Tree>
    <p:extLst>
      <p:ext uri="{BB962C8B-B14F-4D97-AF65-F5344CB8AC3E}">
        <p14:creationId xmlns:p14="http://schemas.microsoft.com/office/powerpoint/2010/main" val="2856277715"/>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idx="4294967295"/>
          </p:nvPr>
        </p:nvSpPr>
        <p:spPr/>
        <p:txBody>
          <a:bodyPr/>
          <a:lstStyle/>
          <a:p>
            <a:r>
              <a:rPr lang="en-US">
                <a:latin typeface="Calibri" charset="0"/>
              </a:rPr>
              <a:t>Character design space</a:t>
            </a:r>
          </a:p>
        </p:txBody>
      </p:sp>
      <p:sp>
        <p:nvSpPr>
          <p:cNvPr id="281603"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04"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05"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06"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81608"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
        <p:nvSpPr>
          <p:cNvPr id="281609" name="Oval 9"/>
          <p:cNvSpPr>
            <a:spLocks noChangeArrowheads="1"/>
          </p:cNvSpPr>
          <p:nvPr/>
        </p:nvSpPr>
        <p:spPr bwMode="auto">
          <a:xfrm>
            <a:off x="4419600" y="3276600"/>
            <a:ext cx="304800" cy="304800"/>
          </a:xfrm>
          <a:prstGeom prst="ellipse">
            <a:avLst/>
          </a:prstGeom>
          <a:solidFill>
            <a:srgbClr val="F9B1B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81610" name="Line 10"/>
          <p:cNvSpPr>
            <a:spLocks noChangeShapeType="1"/>
          </p:cNvSpPr>
          <p:nvPr/>
        </p:nvSpPr>
        <p:spPr bwMode="auto">
          <a:xfrm flipV="1">
            <a:off x="4572000" y="3581400"/>
            <a:ext cx="0" cy="24384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11" name="Line 11"/>
          <p:cNvSpPr>
            <a:spLocks noChangeShapeType="1"/>
          </p:cNvSpPr>
          <p:nvPr/>
        </p:nvSpPr>
        <p:spPr bwMode="auto">
          <a:xfrm>
            <a:off x="3581400" y="3429000"/>
            <a:ext cx="8382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12" name="Line 12"/>
          <p:cNvSpPr>
            <a:spLocks noChangeShapeType="1"/>
          </p:cNvSpPr>
          <p:nvPr/>
        </p:nvSpPr>
        <p:spPr bwMode="auto">
          <a:xfrm>
            <a:off x="1524000" y="6019800"/>
            <a:ext cx="30480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13" name="Line 13"/>
          <p:cNvSpPr>
            <a:spLocks noChangeShapeType="1"/>
          </p:cNvSpPr>
          <p:nvPr/>
        </p:nvSpPr>
        <p:spPr bwMode="auto">
          <a:xfrm>
            <a:off x="3581400" y="4114800"/>
            <a:ext cx="952500" cy="1905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1614" name="Text Box 14"/>
          <p:cNvSpPr txBox="1">
            <a:spLocks noChangeArrowheads="1"/>
          </p:cNvSpPr>
          <p:nvPr/>
        </p:nvSpPr>
        <p:spPr bwMode="auto">
          <a:xfrm>
            <a:off x="4686300" y="3214688"/>
            <a:ext cx="40909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Mass Effect (physical medium, social low) </a:t>
            </a:r>
          </a:p>
        </p:txBody>
      </p:sp>
      <p:sp>
        <p:nvSpPr>
          <p:cNvPr id="281615" name="Text Box 15"/>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Tree>
    <p:extLst>
      <p:ext uri="{BB962C8B-B14F-4D97-AF65-F5344CB8AC3E}">
        <p14:creationId xmlns:p14="http://schemas.microsoft.com/office/powerpoint/2010/main" val="3648845745"/>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idx="4294967295"/>
          </p:nvPr>
        </p:nvSpPr>
        <p:spPr/>
        <p:txBody>
          <a:bodyPr/>
          <a:lstStyle/>
          <a:p>
            <a:r>
              <a:rPr lang="en-US">
                <a:latin typeface="Calibri" charset="0"/>
              </a:rPr>
              <a:t>Character design space</a:t>
            </a:r>
          </a:p>
        </p:txBody>
      </p:sp>
      <p:sp>
        <p:nvSpPr>
          <p:cNvPr id="279555"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56"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57"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58"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79560"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
        <p:nvSpPr>
          <p:cNvPr id="279561" name="Oval 9"/>
          <p:cNvSpPr>
            <a:spLocks noChangeArrowheads="1"/>
          </p:cNvSpPr>
          <p:nvPr/>
        </p:nvSpPr>
        <p:spPr bwMode="auto">
          <a:xfrm>
            <a:off x="6477000" y="2743200"/>
            <a:ext cx="304800" cy="304800"/>
          </a:xfrm>
          <a:prstGeom prst="ellipse">
            <a:avLst/>
          </a:prstGeom>
          <a:solidFill>
            <a:srgbClr val="F9B1B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79562" name="Line 10"/>
          <p:cNvSpPr>
            <a:spLocks noChangeShapeType="1"/>
          </p:cNvSpPr>
          <p:nvPr/>
        </p:nvSpPr>
        <p:spPr bwMode="auto">
          <a:xfrm flipV="1">
            <a:off x="6629400" y="3048000"/>
            <a:ext cx="0" cy="25146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63" name="Line 11"/>
          <p:cNvSpPr>
            <a:spLocks noChangeShapeType="1"/>
          </p:cNvSpPr>
          <p:nvPr/>
        </p:nvSpPr>
        <p:spPr bwMode="auto">
          <a:xfrm>
            <a:off x="3581400" y="2895600"/>
            <a:ext cx="28956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64" name="Line 12"/>
          <p:cNvSpPr>
            <a:spLocks noChangeShapeType="1"/>
          </p:cNvSpPr>
          <p:nvPr/>
        </p:nvSpPr>
        <p:spPr bwMode="auto">
          <a:xfrm>
            <a:off x="1981200" y="5562600"/>
            <a:ext cx="46482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65" name="Line 13"/>
          <p:cNvSpPr>
            <a:spLocks noChangeShapeType="1"/>
          </p:cNvSpPr>
          <p:nvPr/>
        </p:nvSpPr>
        <p:spPr bwMode="auto">
          <a:xfrm>
            <a:off x="3581400" y="4114800"/>
            <a:ext cx="3048000" cy="14478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79566" name="Text Box 14"/>
          <p:cNvSpPr txBox="1">
            <a:spLocks noChangeArrowheads="1"/>
          </p:cNvSpPr>
          <p:nvPr/>
        </p:nvSpPr>
        <p:spPr bwMode="auto">
          <a:xfrm>
            <a:off x="6762750" y="2667000"/>
            <a:ext cx="781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Sims 3</a:t>
            </a:r>
          </a:p>
        </p:txBody>
      </p:sp>
      <p:sp>
        <p:nvSpPr>
          <p:cNvPr id="279567" name="Text Box 15"/>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Tree>
    <p:extLst>
      <p:ext uri="{BB962C8B-B14F-4D97-AF65-F5344CB8AC3E}">
        <p14:creationId xmlns:p14="http://schemas.microsoft.com/office/powerpoint/2010/main" val="3323676040"/>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idx="4294967295"/>
          </p:nvPr>
        </p:nvSpPr>
        <p:spPr/>
        <p:txBody>
          <a:bodyPr/>
          <a:lstStyle/>
          <a:p>
            <a:r>
              <a:rPr lang="en-US">
                <a:latin typeface="Calibri" charset="0"/>
              </a:rPr>
              <a:t>Character design space</a:t>
            </a:r>
          </a:p>
        </p:txBody>
      </p:sp>
      <p:sp>
        <p:nvSpPr>
          <p:cNvPr id="282627" name="Line 3"/>
          <p:cNvSpPr>
            <a:spLocks noChangeShapeType="1"/>
          </p:cNvSpPr>
          <p:nvPr/>
        </p:nvSpPr>
        <p:spPr bwMode="auto">
          <a:xfrm>
            <a:off x="3581400" y="990600"/>
            <a:ext cx="0" cy="3124200"/>
          </a:xfrm>
          <a:prstGeom prst="line">
            <a:avLst/>
          </a:prstGeom>
          <a:noFill/>
          <a:ln w="381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28" name="Line 4"/>
          <p:cNvSpPr>
            <a:spLocks noChangeShapeType="1"/>
          </p:cNvSpPr>
          <p:nvPr/>
        </p:nvSpPr>
        <p:spPr bwMode="auto">
          <a:xfrm>
            <a:off x="3581400" y="4114800"/>
            <a:ext cx="396240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29" name="Line 5"/>
          <p:cNvSpPr>
            <a:spLocks noChangeShapeType="1"/>
          </p:cNvSpPr>
          <p:nvPr/>
        </p:nvSpPr>
        <p:spPr bwMode="auto">
          <a:xfrm flipH="1">
            <a:off x="1219200" y="4121150"/>
            <a:ext cx="2362200" cy="21844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0" name="Text Box 6"/>
          <p:cNvSpPr txBox="1">
            <a:spLocks noChangeArrowheads="1"/>
          </p:cNvSpPr>
          <p:nvPr/>
        </p:nvSpPr>
        <p:spPr bwMode="auto">
          <a:xfrm>
            <a:off x="6705600" y="4191000"/>
            <a:ext cx="1774825"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Physical &amp; Social </a:t>
            </a:r>
          </a:p>
          <a:p>
            <a:pPr algn="ctr"/>
            <a:r>
              <a:rPr lang="en-US">
                <a:latin typeface="Calibri" charset="0"/>
              </a:rPr>
              <a:t>Dynamics</a:t>
            </a:r>
          </a:p>
        </p:txBody>
      </p:sp>
      <p:sp>
        <p:nvSpPr>
          <p:cNvPr id="282632" name="Text Box 8"/>
          <p:cNvSpPr txBox="1">
            <a:spLocks noChangeArrowheads="1"/>
          </p:cNvSpPr>
          <p:nvPr/>
        </p:nvSpPr>
        <p:spPr bwMode="auto">
          <a:xfrm>
            <a:off x="76200" y="5486400"/>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a:r>
              <a:rPr lang="en-US">
                <a:latin typeface="Calibri" charset="0"/>
              </a:rPr>
              <a:t>Visual</a:t>
            </a:r>
          </a:p>
          <a:p>
            <a:pPr algn="ctr"/>
            <a:r>
              <a:rPr lang="en-US">
                <a:latin typeface="Calibri" charset="0"/>
              </a:rPr>
              <a:t>Concreteness</a:t>
            </a:r>
          </a:p>
        </p:txBody>
      </p:sp>
      <p:sp>
        <p:nvSpPr>
          <p:cNvPr id="282633" name="Oval 9"/>
          <p:cNvSpPr>
            <a:spLocks noChangeArrowheads="1"/>
          </p:cNvSpPr>
          <p:nvPr/>
        </p:nvSpPr>
        <p:spPr bwMode="auto">
          <a:xfrm>
            <a:off x="6019800" y="1752600"/>
            <a:ext cx="304800" cy="304800"/>
          </a:xfrm>
          <a:prstGeom prst="ellipse">
            <a:avLst/>
          </a:prstGeom>
          <a:solidFill>
            <a:srgbClr val="F9B1B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fr-FR"/>
          </a:p>
        </p:txBody>
      </p:sp>
      <p:sp>
        <p:nvSpPr>
          <p:cNvPr id="282634" name="Line 10"/>
          <p:cNvSpPr>
            <a:spLocks noChangeShapeType="1"/>
          </p:cNvSpPr>
          <p:nvPr/>
        </p:nvSpPr>
        <p:spPr bwMode="auto">
          <a:xfrm flipV="1">
            <a:off x="6172200" y="2057400"/>
            <a:ext cx="0" cy="2667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5" name="Line 11"/>
          <p:cNvSpPr>
            <a:spLocks noChangeShapeType="1"/>
          </p:cNvSpPr>
          <p:nvPr/>
        </p:nvSpPr>
        <p:spPr bwMode="auto">
          <a:xfrm>
            <a:off x="3581400" y="1905000"/>
            <a:ext cx="24384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6" name="Line 12"/>
          <p:cNvSpPr>
            <a:spLocks noChangeShapeType="1"/>
          </p:cNvSpPr>
          <p:nvPr/>
        </p:nvSpPr>
        <p:spPr bwMode="auto">
          <a:xfrm>
            <a:off x="2971800" y="4724400"/>
            <a:ext cx="3200400"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7" name="Line 13"/>
          <p:cNvSpPr>
            <a:spLocks noChangeShapeType="1"/>
          </p:cNvSpPr>
          <p:nvPr/>
        </p:nvSpPr>
        <p:spPr bwMode="auto">
          <a:xfrm>
            <a:off x="3581400" y="4114800"/>
            <a:ext cx="2590800" cy="6096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fr-FR"/>
          </a:p>
        </p:txBody>
      </p:sp>
      <p:sp>
        <p:nvSpPr>
          <p:cNvPr id="282638" name="Text Box 14"/>
          <p:cNvSpPr txBox="1">
            <a:spLocks noChangeArrowheads="1"/>
          </p:cNvSpPr>
          <p:nvPr/>
        </p:nvSpPr>
        <p:spPr bwMode="auto">
          <a:xfrm>
            <a:off x="4572000" y="1720850"/>
            <a:ext cx="42672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r>
              <a:rPr lang="en-US">
                <a:latin typeface="Calibri" charset="0"/>
              </a:rPr>
              <a:t>Façade</a:t>
            </a:r>
          </a:p>
          <a:p>
            <a:pPr algn="ctr"/>
            <a:r>
              <a:rPr lang="en-US">
                <a:latin typeface="Calibri" charset="0"/>
              </a:rPr>
              <a:t>(social/communicative high, physical low)</a:t>
            </a:r>
          </a:p>
        </p:txBody>
      </p:sp>
      <p:sp>
        <p:nvSpPr>
          <p:cNvPr id="282639" name="Text Box 15"/>
          <p:cNvSpPr txBox="1">
            <a:spLocks noChangeArrowheads="1"/>
          </p:cNvSpPr>
          <p:nvPr/>
        </p:nvSpPr>
        <p:spPr bwMode="auto">
          <a:xfrm>
            <a:off x="1905000" y="1066800"/>
            <a:ext cx="13255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atin typeface="Calibri" charset="0"/>
              </a:rPr>
              <a:t>Individuality</a:t>
            </a:r>
          </a:p>
        </p:txBody>
      </p:sp>
    </p:spTree>
    <p:extLst>
      <p:ext uri="{BB962C8B-B14F-4D97-AF65-F5344CB8AC3E}">
        <p14:creationId xmlns:p14="http://schemas.microsoft.com/office/powerpoint/2010/main" val="3916243571"/>
      </p:ext>
    </p:extLst>
  </p:cSld>
  <p:clrMapOvr>
    <a:masterClrMapping/>
  </p:clrMapOvr>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idx="4294967295"/>
          </p:nvPr>
        </p:nvSpPr>
        <p:spPr/>
        <p:txBody>
          <a:bodyPr/>
          <a:lstStyle/>
          <a:p>
            <a:r>
              <a:rPr lang="en-US">
                <a:latin typeface="Calibri" charset="0"/>
              </a:rPr>
              <a:t>Zoomed in social behaviors</a:t>
            </a:r>
          </a:p>
        </p:txBody>
      </p:sp>
      <p:sp>
        <p:nvSpPr>
          <p:cNvPr id="236547" name="Rectangle 3"/>
          <p:cNvSpPr>
            <a:spLocks noGrp="1" noChangeArrowheads="1"/>
          </p:cNvSpPr>
          <p:nvPr>
            <p:ph type="body" idx="4294967295"/>
          </p:nvPr>
        </p:nvSpPr>
        <p:spPr/>
        <p:txBody>
          <a:bodyPr/>
          <a:lstStyle/>
          <a:p>
            <a:r>
              <a:rPr lang="en-US">
                <a:latin typeface="Calibri" charset="0"/>
              </a:rPr>
              <a:t>Focus of this talk is zoomed-in social behavior</a:t>
            </a:r>
          </a:p>
          <a:p>
            <a:endParaRPr lang="en-US">
              <a:latin typeface="Calibri" charset="0"/>
            </a:endParaRPr>
          </a:p>
          <a:p>
            <a:r>
              <a:rPr lang="en-US">
                <a:latin typeface="Calibri" charset="0"/>
              </a:rPr>
              <a:t>This means</a:t>
            </a:r>
          </a:p>
          <a:p>
            <a:pPr lvl="1"/>
            <a:r>
              <a:rPr lang="en-US">
                <a:latin typeface="Calibri" charset="0"/>
              </a:rPr>
              <a:t>Interactions with dramatic potential</a:t>
            </a:r>
          </a:p>
          <a:p>
            <a:pPr lvl="1"/>
            <a:r>
              <a:rPr lang="en-US">
                <a:latin typeface="Calibri" charset="0"/>
              </a:rPr>
              <a:t>Detailed dialog</a:t>
            </a:r>
          </a:p>
          <a:p>
            <a:pPr lvl="1"/>
            <a:r>
              <a:rPr lang="en-US">
                <a:latin typeface="Calibri" charset="0"/>
              </a:rPr>
              <a:t>Detailed, playable social space</a:t>
            </a:r>
          </a:p>
        </p:txBody>
      </p:sp>
    </p:spTree>
    <p:extLst>
      <p:ext uri="{BB962C8B-B14F-4D97-AF65-F5344CB8AC3E}">
        <p14:creationId xmlns:p14="http://schemas.microsoft.com/office/powerpoint/2010/main" val="2260764298"/>
      </p:ext>
    </p:extLst>
  </p:cSld>
  <p:clrMapOvr>
    <a:masterClrMapping/>
  </p:clrMapOvr>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Grp="1" noChangeArrowheads="1"/>
          </p:cNvSpPr>
          <p:nvPr>
            <p:ph type="title" idx="4294967295"/>
          </p:nvPr>
        </p:nvSpPr>
        <p:spPr/>
        <p:txBody>
          <a:bodyPr/>
          <a:lstStyle/>
          <a:p>
            <a:r>
              <a:rPr lang="en-US" i="1">
                <a:latin typeface="Calibri" charset="0"/>
              </a:rPr>
              <a:t>Façade</a:t>
            </a:r>
          </a:p>
        </p:txBody>
      </p:sp>
      <p:pic>
        <p:nvPicPr>
          <p:cNvPr id="249859" name="Picture 3" descr="facade_3troubleinparad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00"/>
            <a:ext cx="9372600" cy="6469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6607940"/>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idx="4294967295"/>
          </p:nvPr>
        </p:nvSpPr>
        <p:spPr/>
        <p:txBody>
          <a:bodyPr/>
          <a:lstStyle/>
          <a:p>
            <a:endParaRPr lang="fr-FR">
              <a:latin typeface="Calibri" charset="0"/>
            </a:endParaRPr>
          </a:p>
        </p:txBody>
      </p:sp>
      <p:pic>
        <p:nvPicPr>
          <p:cNvPr id="250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238" y="914400"/>
            <a:ext cx="3560762"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26235695"/>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idx="4294967295"/>
          </p:nvPr>
        </p:nvSpPr>
        <p:spPr/>
        <p:txBody>
          <a:bodyPr/>
          <a:lstStyle/>
          <a:p>
            <a:r>
              <a:rPr lang="en-US" i="1">
                <a:latin typeface="Calibri" charset="0"/>
              </a:rPr>
              <a:t>Façade</a:t>
            </a:r>
            <a:r>
              <a:rPr lang="ja-JP" altLang="en-US" i="1">
                <a:latin typeface="Calibri" charset="0"/>
              </a:rPr>
              <a:t>’</a:t>
            </a:r>
            <a:r>
              <a:rPr lang="en-US" i="1">
                <a:latin typeface="Calibri" charset="0"/>
              </a:rPr>
              <a:t>s</a:t>
            </a:r>
            <a:r>
              <a:rPr lang="en-US">
                <a:latin typeface="Calibri" charset="0"/>
              </a:rPr>
              <a:t> social games</a:t>
            </a:r>
          </a:p>
        </p:txBody>
      </p:sp>
      <p:sp>
        <p:nvSpPr>
          <p:cNvPr id="251907" name="Rectangle 3"/>
          <p:cNvSpPr>
            <a:spLocks noGrp="1" noChangeArrowheads="1"/>
          </p:cNvSpPr>
          <p:nvPr>
            <p:ph type="body" idx="4294967295"/>
          </p:nvPr>
        </p:nvSpPr>
        <p:spPr>
          <a:xfrm>
            <a:off x="301625" y="990600"/>
            <a:ext cx="8561388" cy="4495800"/>
          </a:xfrm>
        </p:spPr>
        <p:txBody>
          <a:bodyPr>
            <a:normAutofit lnSpcReduction="10000"/>
          </a:bodyPr>
          <a:lstStyle/>
          <a:p>
            <a:pPr>
              <a:lnSpc>
                <a:spcPct val="80000"/>
              </a:lnSpc>
            </a:pPr>
            <a:r>
              <a:rPr lang="en-US" sz="2400">
                <a:latin typeface="Calibri" charset="0"/>
              </a:rPr>
              <a:t>Affinity game</a:t>
            </a:r>
          </a:p>
          <a:p>
            <a:pPr lvl="1">
              <a:lnSpc>
                <a:spcPct val="90000"/>
              </a:lnSpc>
            </a:pPr>
            <a:r>
              <a:rPr lang="en-US" sz="2000">
                <a:latin typeface="Calibri" charset="0"/>
              </a:rPr>
              <a:t>Player must take sides in character disagreements</a:t>
            </a:r>
          </a:p>
          <a:p>
            <a:pPr lvl="1">
              <a:lnSpc>
                <a:spcPct val="90000"/>
              </a:lnSpc>
            </a:pPr>
            <a:endParaRPr lang="en-US" sz="2000">
              <a:latin typeface="Calibri" charset="0"/>
            </a:endParaRPr>
          </a:p>
          <a:p>
            <a:pPr>
              <a:lnSpc>
                <a:spcPct val="80000"/>
              </a:lnSpc>
            </a:pPr>
            <a:r>
              <a:rPr lang="en-US" sz="2400">
                <a:latin typeface="Calibri" charset="0"/>
              </a:rPr>
              <a:t>Hot-button game</a:t>
            </a:r>
          </a:p>
          <a:p>
            <a:pPr lvl="1">
              <a:lnSpc>
                <a:spcPct val="90000"/>
              </a:lnSpc>
            </a:pPr>
            <a:r>
              <a:rPr lang="en-US" sz="2000">
                <a:latin typeface="Calibri" charset="0"/>
              </a:rPr>
              <a:t>Player can push character hot-buttons (e.g. sex, marriage) to provoke responses</a:t>
            </a:r>
          </a:p>
          <a:p>
            <a:pPr lvl="1">
              <a:lnSpc>
                <a:spcPct val="90000"/>
              </a:lnSpc>
            </a:pPr>
            <a:endParaRPr lang="en-US" sz="2000">
              <a:latin typeface="Calibri" charset="0"/>
            </a:endParaRPr>
          </a:p>
          <a:p>
            <a:pPr>
              <a:lnSpc>
                <a:spcPct val="80000"/>
              </a:lnSpc>
            </a:pPr>
            <a:r>
              <a:rPr lang="en-US" sz="2400">
                <a:latin typeface="Calibri" charset="0"/>
              </a:rPr>
              <a:t>Therapy game</a:t>
            </a:r>
          </a:p>
          <a:p>
            <a:pPr lvl="1">
              <a:lnSpc>
                <a:spcPct val="90000"/>
              </a:lnSpc>
            </a:pPr>
            <a:r>
              <a:rPr lang="en-US" sz="2000">
                <a:latin typeface="Calibri" charset="0"/>
              </a:rPr>
              <a:t>Player can increase characters</a:t>
            </a:r>
            <a:r>
              <a:rPr lang="ja-JP" altLang="en-US" sz="2000">
                <a:latin typeface="Calibri" charset="0"/>
              </a:rPr>
              <a:t>’</a:t>
            </a:r>
            <a:r>
              <a:rPr lang="en-US" sz="2000">
                <a:latin typeface="Calibri" charset="0"/>
              </a:rPr>
              <a:t> understanding of their problems</a:t>
            </a:r>
          </a:p>
          <a:p>
            <a:pPr lvl="1">
              <a:lnSpc>
                <a:spcPct val="90000"/>
              </a:lnSpc>
            </a:pPr>
            <a:endParaRPr lang="en-US" sz="2000">
              <a:latin typeface="Calibri" charset="0"/>
            </a:endParaRPr>
          </a:p>
          <a:p>
            <a:pPr>
              <a:lnSpc>
                <a:spcPct val="80000"/>
              </a:lnSpc>
            </a:pPr>
            <a:r>
              <a:rPr lang="en-US" sz="2400">
                <a:latin typeface="Calibri" charset="0"/>
              </a:rPr>
              <a:t>Tension </a:t>
            </a:r>
          </a:p>
          <a:p>
            <a:pPr lvl="1">
              <a:lnSpc>
                <a:spcPct val="90000"/>
              </a:lnSpc>
            </a:pPr>
            <a:r>
              <a:rPr lang="en-US" sz="2000">
                <a:latin typeface="Calibri" charset="0"/>
              </a:rPr>
              <a:t>Not a game, but dramatic tension increases over time and is influenced by player actions (e.g. pushing character hot-buttons can accelerate the tension)</a:t>
            </a:r>
          </a:p>
          <a:p>
            <a:pPr>
              <a:lnSpc>
                <a:spcPct val="80000"/>
              </a:lnSpc>
            </a:pPr>
            <a:endParaRPr lang="en-US" sz="2400">
              <a:latin typeface="Calibri" charset="0"/>
            </a:endParaRPr>
          </a:p>
        </p:txBody>
      </p:sp>
    </p:spTree>
    <p:extLst>
      <p:ext uri="{BB962C8B-B14F-4D97-AF65-F5344CB8AC3E}">
        <p14:creationId xmlns:p14="http://schemas.microsoft.com/office/powerpoint/2010/main" val="1406603470"/>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p:cNvSpPr>
            <a:spLocks noGrp="1" noChangeArrowheads="1"/>
          </p:cNvSpPr>
          <p:nvPr>
            <p:ph type="title" idx="4294967295"/>
          </p:nvPr>
        </p:nvSpPr>
        <p:spPr/>
        <p:txBody>
          <a:bodyPr/>
          <a:lstStyle/>
          <a:p>
            <a:r>
              <a:rPr lang="en-US">
                <a:latin typeface="Calibri" charset="0"/>
              </a:rPr>
              <a:t>Explicitly modeling social games</a:t>
            </a:r>
          </a:p>
        </p:txBody>
      </p:sp>
      <p:pic>
        <p:nvPicPr>
          <p:cNvPr id="2396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1804988"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96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1066800"/>
            <a:ext cx="190182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96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990600"/>
            <a:ext cx="1892300" cy="2895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39622" name="Text Box 6"/>
          <p:cNvSpPr txBox="1">
            <a:spLocks noChangeArrowheads="1"/>
          </p:cNvSpPr>
          <p:nvPr/>
        </p:nvSpPr>
        <p:spPr bwMode="auto">
          <a:xfrm>
            <a:off x="2667000" y="2147888"/>
            <a:ext cx="4619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400">
                <a:latin typeface="Calibri" charset="0"/>
              </a:rPr>
              <a:t>+</a:t>
            </a:r>
          </a:p>
        </p:txBody>
      </p:sp>
      <p:sp>
        <p:nvSpPr>
          <p:cNvPr id="239623" name="Text Box 7"/>
          <p:cNvSpPr txBox="1">
            <a:spLocks noChangeArrowheads="1"/>
          </p:cNvSpPr>
          <p:nvPr/>
        </p:nvSpPr>
        <p:spPr bwMode="auto">
          <a:xfrm>
            <a:off x="5562600" y="2147888"/>
            <a:ext cx="461963"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400">
                <a:latin typeface="Calibri" charset="0"/>
              </a:rPr>
              <a:t>+</a:t>
            </a:r>
          </a:p>
        </p:txBody>
      </p:sp>
      <p:sp>
        <p:nvSpPr>
          <p:cNvPr id="239624" name="Text Box 8"/>
          <p:cNvSpPr txBox="1">
            <a:spLocks noChangeArrowheads="1"/>
          </p:cNvSpPr>
          <p:nvPr/>
        </p:nvSpPr>
        <p:spPr bwMode="auto">
          <a:xfrm>
            <a:off x="1219200" y="4572000"/>
            <a:ext cx="511175"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400">
                <a:latin typeface="Gill Sans MT" charset="0"/>
              </a:rPr>
              <a:t>=</a:t>
            </a:r>
          </a:p>
        </p:txBody>
      </p:sp>
      <p:sp>
        <p:nvSpPr>
          <p:cNvPr id="239625" name="Text Box 9"/>
          <p:cNvSpPr txBox="1">
            <a:spLocks noChangeArrowheads="1"/>
          </p:cNvSpPr>
          <p:nvPr/>
        </p:nvSpPr>
        <p:spPr bwMode="auto">
          <a:xfrm>
            <a:off x="2286000" y="4586288"/>
            <a:ext cx="54737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sz="4400">
                <a:latin typeface="Calibri" charset="0"/>
              </a:rPr>
              <a:t>Models of social games</a:t>
            </a:r>
          </a:p>
        </p:txBody>
      </p:sp>
    </p:spTree>
    <p:extLst>
      <p:ext uri="{BB962C8B-B14F-4D97-AF65-F5344CB8AC3E}">
        <p14:creationId xmlns:p14="http://schemas.microsoft.com/office/powerpoint/2010/main" val="47401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10049</TotalTime>
  <Words>5210</Words>
  <Application>Microsoft Macintosh PowerPoint</Application>
  <PresentationFormat>Présentation à l'écran (4:3)</PresentationFormat>
  <Paragraphs>771</Paragraphs>
  <Slides>111</Slides>
  <Notes>3</Notes>
  <HiddenSlides>0</HiddenSlides>
  <MMClips>0</MMClips>
  <ScaleCrop>false</ScaleCrop>
  <HeadingPairs>
    <vt:vector size="4" baseType="variant">
      <vt:variant>
        <vt:lpstr>Thème</vt:lpstr>
      </vt:variant>
      <vt:variant>
        <vt:i4>1</vt:i4>
      </vt:variant>
      <vt:variant>
        <vt:lpstr>Titres des diapositives</vt:lpstr>
      </vt:variant>
      <vt:variant>
        <vt:i4>111</vt:i4>
      </vt:variant>
    </vt:vector>
  </HeadingPairs>
  <TitlesOfParts>
    <vt:vector size="112" baseType="lpstr">
      <vt:lpstr>Thème Office</vt:lpstr>
      <vt:lpstr>HMIN 317 – Moteur de Jeux  Intelligence artificielle pour le jeu vidéo</vt:lpstr>
      <vt:lpstr>Présentation PowerPoint</vt:lpstr>
      <vt:lpstr>Personnages non-joueurs (non-player characters)</vt:lpstr>
      <vt:lpstr>Présentation PowerPoint</vt:lpstr>
      <vt:lpstr>Plan du cours</vt:lpstr>
      <vt:lpstr>Path nodes et navigation meshes</vt:lpstr>
      <vt:lpstr>Graphe de parcours</vt:lpstr>
      <vt:lpstr>Recherche de plus courts chemins</vt:lpstr>
      <vt:lpstr>Arbre de parcours du graphe</vt:lpstr>
      <vt:lpstr>Parcours « best-first »</vt:lpstr>
      <vt:lpstr>Parcours best-first</vt:lpstr>
      <vt:lpstr>Recherche heuristique</vt:lpstr>
      <vt:lpstr>Algorithme A*</vt:lpstr>
      <vt:lpstr>Algorithme A*</vt:lpstr>
      <vt:lpstr>Exemple</vt:lpstr>
      <vt:lpstr>Algorithme de Dijkstra</vt:lpstr>
      <vt:lpstr>Machines d’états finis</vt:lpstr>
      <vt:lpstr>Exemple de machine d’états finis</vt:lpstr>
      <vt:lpstr>Exemple d’implémentation</vt:lpstr>
      <vt:lpstr>Exemple d’implémentation</vt:lpstr>
      <vt:lpstr>Goal-oriented action planning (GOAP)</vt:lpstr>
      <vt:lpstr>Goal-oriented action planning (GOAP)</vt:lpstr>
      <vt:lpstr>GAMES USING GOAP ARCHITECTURES</vt:lpstr>
      <vt:lpstr>Goal-oriented action planning (GOAP)</vt:lpstr>
      <vt:lpstr>Goal-oriented action planning (GOAP)</vt:lpstr>
      <vt:lpstr>Arbres de comportements</vt:lpstr>
      <vt:lpstr>Arbres de comportements</vt:lpstr>
      <vt:lpstr>Arbres de comportements</vt:lpstr>
      <vt:lpstr>Exemple d’arbre de comportement</vt:lpstr>
      <vt:lpstr>Exemple d’arbre de comportement</vt:lpstr>
      <vt:lpstr>Exemple d’arbre de comportement</vt:lpstr>
      <vt:lpstr>Arbres de comportement : Parallel Nodes</vt:lpstr>
      <vt:lpstr>Présentation PowerPoint</vt:lpstr>
      <vt:lpstr>Présentation PowerPoint</vt:lpstr>
      <vt:lpstr>Passage à l’échelle</vt:lpstr>
      <vt:lpstr>Expressivité</vt:lpstr>
      <vt:lpstr>Présentation PowerPoint</vt:lpstr>
      <vt:lpstr>Emotions et niveaux</vt:lpstr>
      <vt:lpstr>Emotions et niveaux</vt:lpstr>
      <vt:lpstr>Emotions et niveaux</vt:lpstr>
      <vt:lpstr>Emotions et niveaux</vt:lpstr>
      <vt:lpstr>Emotions et niveaux</vt:lpstr>
      <vt:lpstr>Emotions et niveaux</vt:lpstr>
      <vt:lpstr>Emotions et niveaux</vt:lpstr>
      <vt:lpstr>Emotions et niveaux</vt:lpstr>
      <vt:lpstr>Cinématographie et montage intelligents</vt:lpstr>
      <vt:lpstr>Présentation PowerPoint</vt:lpstr>
      <vt:lpstr>Présentation PowerPoint</vt:lpstr>
      <vt:lpstr>Intelligence artificielle des SIMS</vt:lpstr>
      <vt:lpstr>Emergent narrative : Alice and Kev by Robin Burkinshaw</vt:lpstr>
      <vt:lpstr>Présentation PowerPoint</vt:lpstr>
      <vt:lpstr>Présentation PowerPoint</vt:lpstr>
      <vt:lpstr>Intelligence artificielle des SIMS</vt:lpstr>
      <vt:lpstr>Planification hiérarchique</vt:lpstr>
      <vt:lpstr>Commodity-interaction maps</vt:lpstr>
      <vt:lpstr>Commodities and interactions</vt:lpstr>
      <vt:lpstr>Comment les SIMS décident-ils  de leurs actions ?</vt:lpstr>
      <vt:lpstr>Hiérarchie des motivations de Maslow</vt:lpstr>
      <vt:lpstr>Motivations et traits de personalité</vt:lpstr>
      <vt:lpstr>Jeu vidéo et interaction sociale</vt:lpstr>
      <vt:lpstr>Présentation PowerPoint</vt:lpstr>
      <vt:lpstr>Les SIMS agissent en fonction de leurs personnalités et des situations sociales</vt:lpstr>
      <vt:lpstr>Social games beyond the SIMS</vt:lpstr>
      <vt:lpstr>Living with the SIMS: Smart Objects</vt:lpstr>
      <vt:lpstr>1) Make Your Objects Self-Contained</vt:lpstr>
      <vt:lpstr>2) Use Micro-Threads for Objects</vt:lpstr>
      <vt:lpstr>3) Automate Handling of Objects</vt:lpstr>
      <vt:lpstr>4) Use Objects Uniformly Everywhere</vt:lpstr>
      <vt:lpstr>5) Add Advertising Data to Objects</vt:lpstr>
      <vt:lpstr>6) Store Assets Separately</vt:lpstr>
      <vt:lpstr>7) Use an Excel Sheet to Store Properties Centrally</vt:lpstr>
      <vt:lpstr>Living with the SIMS: Development Process</vt:lpstr>
      <vt:lpstr>8) Formalize the Development Process</vt:lpstr>
      <vt:lpstr>9) Invest in Home Grown Tools</vt:lpstr>
      <vt:lpstr>10) Focus on Powerful Development Tools</vt:lpstr>
      <vt:lpstr>11) Make the Editor In-Game</vt:lpstr>
      <vt:lpstr>12) Create Audio After the Animations</vt:lpstr>
      <vt:lpstr>Living with the SIMS: Custom Scripting Language</vt:lpstr>
      <vt:lpstr>13) Use an Interpreted Language</vt:lpstr>
      <vt:lpstr>14) Use a Binary File Format for Scripts</vt:lpstr>
      <vt:lpstr>15) Optimize the Scripting Language API</vt:lpstr>
      <vt:lpstr>16) Integrate the Scripts into the Engine Tightly</vt:lpstr>
      <vt:lpstr>17) Implement Error Recovery Mechanisms</vt:lpstr>
      <vt:lpstr>18) Inherit Scripts Hierarchically</vt:lpstr>
      <vt:lpstr>Living with the SIMS: Character AI</vt:lpstr>
      <vt:lpstr>19) Use Response Curves to Model Emotions</vt:lpstr>
      <vt:lpstr>20) Try Greedy Decision Making</vt:lpstr>
      <vt:lpstr>21) Make Canned Plans</vt:lpstr>
      <vt:lpstr>Présentation PowerPoint</vt:lpstr>
      <vt:lpstr>Character design space</vt:lpstr>
      <vt:lpstr>Character design space</vt:lpstr>
      <vt:lpstr>Character design space</vt:lpstr>
      <vt:lpstr>Character design space</vt:lpstr>
      <vt:lpstr>Character design space</vt:lpstr>
      <vt:lpstr>Zoomed in social behaviors</vt:lpstr>
      <vt:lpstr>Façade</vt:lpstr>
      <vt:lpstr>Présentation PowerPoint</vt:lpstr>
      <vt:lpstr>Façade’s social games</vt:lpstr>
      <vt:lpstr>Explicitly modeling social games</vt:lpstr>
      <vt:lpstr>Definition of social game</vt:lpstr>
      <vt:lpstr>Dramaturgical analysis</vt:lpstr>
      <vt:lpstr>Analyze media to find social games</vt:lpstr>
      <vt:lpstr>Architecture</vt:lpstr>
      <vt:lpstr>Social networks</vt:lpstr>
      <vt:lpstr>Social status</vt:lpstr>
      <vt:lpstr>Cultural knowledge base</vt:lpstr>
      <vt:lpstr>Social game example – “Ask Out”</vt:lpstr>
      <vt:lpstr>Social facts database</vt:lpstr>
      <vt:lpstr>Take home</vt:lpstr>
      <vt:lpstr>Intelligence artificielle et informatique graphique</vt:lpstr>
      <vt:lpstr>Pour aller plus loin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474</cp:revision>
  <cp:lastPrinted>2014-09-23T20:13:38Z</cp:lastPrinted>
  <dcterms:created xsi:type="dcterms:W3CDTF">2013-05-05T09:39:59Z</dcterms:created>
  <dcterms:modified xsi:type="dcterms:W3CDTF">2017-09-28T20:05:18Z</dcterms:modified>
</cp:coreProperties>
</file>